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9144000" cy="51435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768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18181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7E7E7E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ЗНАНИЕ.</a:t>
            </a:r>
            <a:r>
              <a:rPr spc="-35" dirty="0"/>
              <a:t> </a:t>
            </a:r>
            <a:r>
              <a:rPr dirty="0"/>
              <a:t>ОПЫТ.</a:t>
            </a:r>
            <a:r>
              <a:rPr spc="-15" dirty="0"/>
              <a:t> </a:t>
            </a:r>
            <a:r>
              <a:rPr spc="-10" dirty="0"/>
              <a:t>МАСТЕРСТВО.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7E7E7E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0" dirty="0"/>
              <a:t>24.11.2023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7E7E7E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spc="-50" dirty="0"/>
              <a:pPr marL="38100">
                <a:lnSpc>
                  <a:spcPct val="100000"/>
                </a:lnSpc>
                <a:spcBef>
                  <a:spcPts val="25"/>
                </a:spcBef>
              </a:pPr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18181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7E7E7E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ЗНАНИЕ.</a:t>
            </a:r>
            <a:r>
              <a:rPr spc="-35" dirty="0"/>
              <a:t> </a:t>
            </a:r>
            <a:r>
              <a:rPr dirty="0"/>
              <a:t>ОПЫТ.</a:t>
            </a:r>
            <a:r>
              <a:rPr spc="-15" dirty="0"/>
              <a:t> </a:t>
            </a:r>
            <a:r>
              <a:rPr spc="-10" dirty="0"/>
              <a:t>МАСТЕРСТВО.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7E7E7E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0" dirty="0"/>
              <a:t>24.11.2023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7E7E7E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spc="-50" dirty="0"/>
              <a:pPr marL="38100">
                <a:lnSpc>
                  <a:spcPct val="100000"/>
                </a:lnSpc>
                <a:spcBef>
                  <a:spcPts val="25"/>
                </a:spcBef>
              </a:pPr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18181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7E7E7E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ЗНАНИЕ.</a:t>
            </a:r>
            <a:r>
              <a:rPr spc="-35" dirty="0"/>
              <a:t> </a:t>
            </a:r>
            <a:r>
              <a:rPr dirty="0"/>
              <a:t>ОПЫТ.</a:t>
            </a:r>
            <a:r>
              <a:rPr spc="-15" dirty="0"/>
              <a:t> </a:t>
            </a:r>
            <a:r>
              <a:rPr spc="-10" dirty="0"/>
              <a:t>МАСТЕРСТВО.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7E7E7E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0" dirty="0"/>
              <a:t>24.11.2023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7E7E7E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spc="-50" dirty="0"/>
              <a:pPr marL="38100">
                <a:lnSpc>
                  <a:spcPct val="100000"/>
                </a:lnSpc>
                <a:spcBef>
                  <a:spcPts val="25"/>
                </a:spcBef>
              </a:pPr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90499"/>
            <a:ext cx="8965406" cy="477440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18181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7E7E7E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ЗНАНИЕ.</a:t>
            </a:r>
            <a:r>
              <a:rPr spc="-35" dirty="0"/>
              <a:t> </a:t>
            </a:r>
            <a:r>
              <a:rPr dirty="0"/>
              <a:t>ОПЫТ.</a:t>
            </a:r>
            <a:r>
              <a:rPr spc="-15" dirty="0"/>
              <a:t> </a:t>
            </a:r>
            <a:r>
              <a:rPr spc="-10" dirty="0"/>
              <a:t>МАСТЕРСТВО.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7E7E7E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0" dirty="0"/>
              <a:t>24.11.2023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7E7E7E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spc="-50" dirty="0"/>
              <a:pPr marL="38100">
                <a:lnSpc>
                  <a:spcPct val="100000"/>
                </a:lnSpc>
                <a:spcBef>
                  <a:spcPts val="25"/>
                </a:spcBef>
              </a:pPr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7E7E7E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ЗНАНИЕ.</a:t>
            </a:r>
            <a:r>
              <a:rPr spc="-35" dirty="0"/>
              <a:t> </a:t>
            </a:r>
            <a:r>
              <a:rPr dirty="0"/>
              <a:t>ОПЫТ.</a:t>
            </a:r>
            <a:r>
              <a:rPr spc="-15" dirty="0"/>
              <a:t> </a:t>
            </a:r>
            <a:r>
              <a:rPr spc="-10" dirty="0"/>
              <a:t>МАСТЕРСТВО.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7E7E7E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0" dirty="0"/>
              <a:t>24.11.2023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7E7E7E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spc="-50" dirty="0"/>
              <a:pPr marL="38100">
                <a:lnSpc>
                  <a:spcPct val="100000"/>
                </a:lnSpc>
                <a:spcBef>
                  <a:spcPts val="25"/>
                </a:spcBef>
              </a:pPr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4740768"/>
            <a:ext cx="9144000" cy="402731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4742687"/>
            <a:ext cx="9135110" cy="401320"/>
          </a:xfrm>
          <a:custGeom>
            <a:avLst/>
            <a:gdLst/>
            <a:ahLst/>
            <a:cxnLst/>
            <a:rect l="l" t="t" r="r" b="b"/>
            <a:pathLst>
              <a:path w="9135110" h="401320">
                <a:moveTo>
                  <a:pt x="9134856" y="400812"/>
                </a:moveTo>
                <a:lnTo>
                  <a:pt x="9134856" y="0"/>
                </a:lnTo>
                <a:lnTo>
                  <a:pt x="0" y="0"/>
                </a:lnTo>
                <a:lnTo>
                  <a:pt x="0" y="400812"/>
                </a:lnTo>
                <a:lnTo>
                  <a:pt x="9134856" y="400812"/>
                </a:lnTo>
                <a:close/>
              </a:path>
            </a:pathLst>
          </a:custGeom>
          <a:solidFill>
            <a:srgbClr val="181818">
              <a:alpha val="1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235952" y="239268"/>
            <a:ext cx="1440179" cy="24688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5777" y="292734"/>
            <a:ext cx="6278880" cy="330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18181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23862" y="1281175"/>
            <a:ext cx="8478520" cy="20072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55777" y="4844206"/>
            <a:ext cx="1598930" cy="1397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rgbClr val="7E7E7E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ЗНАНИЕ.</a:t>
            </a:r>
            <a:r>
              <a:rPr spc="-35" dirty="0"/>
              <a:t> </a:t>
            </a:r>
            <a:r>
              <a:rPr dirty="0"/>
              <a:t>ОПЫТ.</a:t>
            </a:r>
            <a:r>
              <a:rPr spc="-15" dirty="0"/>
              <a:t> </a:t>
            </a:r>
            <a:r>
              <a:rPr spc="-10" dirty="0"/>
              <a:t>МАСТЕРСТВО.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305427" y="4844206"/>
            <a:ext cx="534670" cy="1397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rgbClr val="7E7E7E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0" dirty="0"/>
              <a:t>24.11.2023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589009" y="4844206"/>
            <a:ext cx="146050" cy="1397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rgbClr val="7E7E7E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spc="-50" dirty="0"/>
              <a:pPr marL="38100">
                <a:lnSpc>
                  <a:spcPct val="100000"/>
                </a:lnSpc>
                <a:spcBef>
                  <a:spcPts val="25"/>
                </a:spcBef>
              </a:pPr>
              <a:t>‹#›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N.RU/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jpe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jpeg"/><Relationship Id="rId5" Type="http://schemas.openxmlformats.org/officeDocument/2006/relationships/image" Target="../media/image31.jpeg"/><Relationship Id="rId4" Type="http://schemas.openxmlformats.org/officeDocument/2006/relationships/image" Target="../media/image3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n.ru/catalogue/taikor/" TargetMode="External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772527" y="4622088"/>
            <a:ext cx="84137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solidFill>
                  <a:srgbClr val="FFFFFF"/>
                </a:solidFill>
                <a:latin typeface="Arial MT"/>
                <a:cs typeface="Arial MT"/>
                <a:hlinkClick r:id="rId2"/>
              </a:rPr>
              <a:t>WWW.TN.RU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7100" y="4622088"/>
            <a:ext cx="206502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FFFFFF"/>
                </a:solidFill>
                <a:latin typeface="Microsoft Sans Serif"/>
                <a:cs typeface="Microsoft Sans Serif"/>
              </a:rPr>
              <a:t>ЗНАНИЕ.</a:t>
            </a:r>
            <a:r>
              <a:rPr sz="1000" spc="17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FFFFFF"/>
                </a:solidFill>
                <a:latin typeface="Microsoft Sans Serif"/>
                <a:cs typeface="Microsoft Sans Serif"/>
              </a:rPr>
              <a:t>ОПЫТ.</a:t>
            </a:r>
            <a:r>
              <a:rPr sz="1000" spc="1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0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МАСТЕРСТВО.</a:t>
            </a:r>
            <a:endParaRPr sz="10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93191" y="1977339"/>
            <a:ext cx="7597140" cy="1163955"/>
          </a:xfrm>
          <a:prstGeom prst="rect">
            <a:avLst/>
          </a:prstGeom>
        </p:spPr>
        <p:txBody>
          <a:bodyPr vert="horz" wrap="square" lIns="0" tIns="83185" rIns="0" bIns="0" rtlCol="0">
            <a:spAutoFit/>
          </a:bodyPr>
          <a:lstStyle/>
          <a:p>
            <a:pPr marL="12700" marR="5080" indent="6350" algn="ctr">
              <a:lnSpc>
                <a:spcPct val="83400"/>
              </a:lnSpc>
              <a:spcBef>
                <a:spcPts val="655"/>
              </a:spcBef>
            </a:pPr>
            <a:r>
              <a:rPr sz="2800" dirty="0">
                <a:solidFill>
                  <a:srgbClr val="FFFFFF"/>
                </a:solidFill>
              </a:rPr>
              <a:t>МАТЕРИАЛЫ</a:t>
            </a:r>
            <a:r>
              <a:rPr sz="2800" spc="-85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И</a:t>
            </a:r>
            <a:r>
              <a:rPr sz="2800" spc="-114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СИСТЕМЫ</a:t>
            </a:r>
            <a:r>
              <a:rPr sz="2800" spc="-60" dirty="0">
                <a:solidFill>
                  <a:srgbClr val="FFFFFF"/>
                </a:solidFill>
              </a:rPr>
              <a:t> </a:t>
            </a:r>
            <a:r>
              <a:rPr sz="2800" spc="-10" dirty="0">
                <a:solidFill>
                  <a:srgbClr val="FFFFFF"/>
                </a:solidFill>
              </a:rPr>
              <a:t>TAIKOR</a:t>
            </a:r>
            <a:r>
              <a:rPr sz="2800" spc="-90" dirty="0">
                <a:solidFill>
                  <a:srgbClr val="FFFFFF"/>
                </a:solidFill>
              </a:rPr>
              <a:t> </a:t>
            </a:r>
            <a:r>
              <a:rPr sz="2800" spc="-25" dirty="0">
                <a:solidFill>
                  <a:srgbClr val="FFFFFF"/>
                </a:solidFill>
              </a:rPr>
              <a:t>ДЛЯ </a:t>
            </a:r>
            <a:r>
              <a:rPr sz="2800" dirty="0">
                <a:solidFill>
                  <a:srgbClr val="FFFFFF"/>
                </a:solidFill>
              </a:rPr>
              <a:t>ЗАЩИТЫ</a:t>
            </a:r>
            <a:r>
              <a:rPr sz="2800" spc="-130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СТРОИТЕЛЬНЫХ</a:t>
            </a:r>
            <a:r>
              <a:rPr sz="2800" spc="-120" dirty="0">
                <a:solidFill>
                  <a:srgbClr val="FFFFFF"/>
                </a:solidFill>
              </a:rPr>
              <a:t> </a:t>
            </a:r>
            <a:r>
              <a:rPr sz="2800" spc="-10" dirty="0">
                <a:solidFill>
                  <a:srgbClr val="FFFFFF"/>
                </a:solidFill>
              </a:rPr>
              <a:t>КОНСТРУКЦИЙ </a:t>
            </a:r>
            <a:r>
              <a:rPr sz="2800" dirty="0">
                <a:solidFill>
                  <a:srgbClr val="FFFFFF"/>
                </a:solidFill>
              </a:rPr>
              <a:t>ОТ</a:t>
            </a:r>
            <a:r>
              <a:rPr sz="2800" spc="-40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КОРРОЗИИ</a:t>
            </a:r>
            <a:r>
              <a:rPr sz="2800" spc="-25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И</a:t>
            </a:r>
            <a:r>
              <a:rPr sz="2800" spc="-35" dirty="0">
                <a:solidFill>
                  <a:srgbClr val="FFFFFF"/>
                </a:solidFill>
              </a:rPr>
              <a:t> </a:t>
            </a:r>
            <a:r>
              <a:rPr sz="2800" spc="-20" dirty="0">
                <a:solidFill>
                  <a:srgbClr val="FFFFFF"/>
                </a:solidFill>
              </a:rPr>
              <a:t>ОГНЯ</a:t>
            </a:r>
            <a:endParaRPr sz="2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8767" y="492378"/>
            <a:ext cx="8136890" cy="1976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Материалы</a:t>
            </a:r>
            <a:r>
              <a:rPr sz="1200" spc="-5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Arial MT"/>
                <a:cs typeface="Arial MT"/>
              </a:rPr>
              <a:t>TAIKOR</a:t>
            </a:r>
            <a:r>
              <a:rPr sz="1200" spc="275" dirty="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181818"/>
                </a:solidFill>
                <a:latin typeface="Arial MT"/>
                <a:cs typeface="Arial MT"/>
              </a:rPr>
              <a:t>-</a:t>
            </a:r>
            <a:r>
              <a:rPr sz="1200" spc="-10" dirty="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это</a:t>
            </a:r>
            <a:r>
              <a:rPr sz="1200" spc="-2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25" dirty="0">
                <a:solidFill>
                  <a:srgbClr val="181818"/>
                </a:solidFill>
                <a:latin typeface="Microsoft Sans Serif"/>
                <a:cs typeface="Microsoft Sans Serif"/>
              </a:rPr>
              <a:t>жидкие</a:t>
            </a:r>
            <a:r>
              <a:rPr sz="1200" spc="-1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полимерные</a:t>
            </a:r>
            <a:r>
              <a:rPr sz="1200" spc="-2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составы</a:t>
            </a:r>
            <a:r>
              <a:rPr sz="1200" spc="-3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(эпоксидные, полиуретановые,</a:t>
            </a:r>
            <a:r>
              <a:rPr sz="1200" spc="-4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алкидно</a:t>
            </a:r>
            <a:r>
              <a:rPr sz="1200" spc="-10" dirty="0">
                <a:solidFill>
                  <a:srgbClr val="181818"/>
                </a:solidFill>
                <a:latin typeface="Arial MT"/>
                <a:cs typeface="Arial MT"/>
              </a:rPr>
              <a:t>-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уретановые</a:t>
            </a:r>
            <a:r>
              <a:rPr sz="1200" spc="-4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и </a:t>
            </a:r>
            <a:r>
              <a:rPr sz="1200" spc="-20" dirty="0">
                <a:solidFill>
                  <a:srgbClr val="181818"/>
                </a:solidFill>
                <a:latin typeface="Microsoft Sans Serif"/>
                <a:cs typeface="Microsoft Sans Serif"/>
              </a:rPr>
              <a:t>др.) 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предназначенные</a:t>
            </a:r>
            <a:r>
              <a:rPr sz="1200" spc="-7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20" dirty="0">
                <a:solidFill>
                  <a:srgbClr val="181818"/>
                </a:solidFill>
                <a:latin typeface="Microsoft Sans Serif"/>
                <a:cs typeface="Microsoft Sans Serif"/>
              </a:rPr>
              <a:t>для:</a:t>
            </a:r>
            <a:endParaRPr sz="1200">
              <a:latin typeface="Microsoft Sans Serif"/>
              <a:cs typeface="Microsoft Sans Serif"/>
            </a:endParaRPr>
          </a:p>
          <a:p>
            <a:pPr marL="181610" indent="-168910">
              <a:lnSpc>
                <a:spcPct val="100000"/>
              </a:lnSpc>
              <a:spcBef>
                <a:spcPts val="600"/>
              </a:spcBef>
              <a:buFont typeface="Arial MT"/>
              <a:buAutoNum type="arabicPeriod"/>
              <a:tabLst>
                <a:tab pos="181610" algn="l"/>
              </a:tabLst>
            </a:pP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Антикоррозионной</a:t>
            </a:r>
            <a:r>
              <a:rPr sz="1200" spc="-6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защиты</a:t>
            </a:r>
            <a:r>
              <a:rPr sz="1200" spc="-4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b="1" i="1" dirty="0">
                <a:solidFill>
                  <a:srgbClr val="181818"/>
                </a:solidFill>
                <a:latin typeface="Arial"/>
                <a:cs typeface="Arial"/>
              </a:rPr>
              <a:t>металлических</a:t>
            </a:r>
            <a:r>
              <a:rPr sz="1200" b="1" i="1" spc="-5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200" b="1" i="1" dirty="0">
                <a:solidFill>
                  <a:srgbClr val="181818"/>
                </a:solidFill>
                <a:latin typeface="Arial"/>
                <a:cs typeface="Arial"/>
              </a:rPr>
              <a:t>конструкций</a:t>
            </a:r>
            <a:r>
              <a:rPr sz="1200" b="1" i="1" spc="-4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эксплуатирующихся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во</a:t>
            </a:r>
            <a:r>
              <a:rPr sz="1200" spc="-2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всех</a:t>
            </a:r>
            <a:r>
              <a:rPr sz="1200" spc="-4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макроклиматических</a:t>
            </a:r>
            <a:endParaRPr sz="12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зонах</a:t>
            </a:r>
            <a:r>
              <a:rPr sz="1200" spc="-3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по</a:t>
            </a:r>
            <a:r>
              <a:rPr sz="1200" spc="-1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20" dirty="0">
                <a:solidFill>
                  <a:srgbClr val="181818"/>
                </a:solidFill>
                <a:latin typeface="Microsoft Sans Serif"/>
                <a:cs typeface="Microsoft Sans Serif"/>
              </a:rPr>
              <a:t>ГОСТ</a:t>
            </a:r>
            <a:r>
              <a:rPr sz="1200" spc="-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15150.</a:t>
            </a:r>
            <a:r>
              <a:rPr sz="1200" spc="-4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Цветное</a:t>
            </a:r>
            <a:r>
              <a:rPr sz="1200" spc="-4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покрытие</a:t>
            </a:r>
            <a:r>
              <a:rPr sz="1200" spc="-3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20" dirty="0">
                <a:solidFill>
                  <a:srgbClr val="181818"/>
                </a:solidFill>
                <a:latin typeface="Microsoft Sans Serif"/>
                <a:cs typeface="Microsoft Sans Serif"/>
              </a:rPr>
              <a:t>(колеруется</a:t>
            </a:r>
            <a:r>
              <a:rPr sz="1200" spc="-3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в</a:t>
            </a:r>
            <a:r>
              <a:rPr sz="1200" spc="-2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любой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цвет</a:t>
            </a:r>
            <a:r>
              <a:rPr sz="1200" spc="-2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по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 каталогу</a:t>
            </a:r>
            <a:r>
              <a:rPr sz="1200" spc="-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Arial MT"/>
                <a:cs typeface="Arial MT"/>
              </a:rPr>
              <a:t>RAL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)</a:t>
            </a:r>
            <a:r>
              <a:rPr sz="1200" spc="-2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стойкое</a:t>
            </a:r>
            <a:r>
              <a:rPr sz="1200" spc="-3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к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60" dirty="0">
                <a:solidFill>
                  <a:srgbClr val="181818"/>
                </a:solidFill>
                <a:latin typeface="Microsoft Sans Serif"/>
                <a:cs typeface="Microsoft Sans Serif"/>
              </a:rPr>
              <a:t>УФ</a:t>
            </a:r>
            <a:r>
              <a:rPr sz="1200" spc="-60" dirty="0">
                <a:solidFill>
                  <a:srgbClr val="181818"/>
                </a:solidFill>
                <a:latin typeface="Arial MT"/>
                <a:cs typeface="Arial MT"/>
              </a:rPr>
              <a:t>-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излучению;</a:t>
            </a:r>
            <a:endParaRPr sz="1200">
              <a:latin typeface="Microsoft Sans Serif"/>
              <a:cs typeface="Microsoft Sans Serif"/>
            </a:endParaRPr>
          </a:p>
          <a:p>
            <a:pPr marL="12700" marR="229235" indent="168275">
              <a:lnSpc>
                <a:spcPct val="100000"/>
              </a:lnSpc>
              <a:spcBef>
                <a:spcPts val="600"/>
              </a:spcBef>
              <a:buFont typeface="Arial MT"/>
              <a:buAutoNum type="arabicPeriod" startAt="2"/>
              <a:tabLst>
                <a:tab pos="180975" algn="l"/>
              </a:tabLst>
            </a:pP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Антикоррозионной</a:t>
            </a:r>
            <a:r>
              <a:rPr sz="1200" spc="-5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защиты</a:t>
            </a:r>
            <a:r>
              <a:rPr sz="1200" spc="-2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b="1" i="1" dirty="0">
                <a:solidFill>
                  <a:srgbClr val="181818"/>
                </a:solidFill>
                <a:latin typeface="Arial"/>
                <a:cs typeface="Arial"/>
              </a:rPr>
              <a:t>бетонных</a:t>
            </a:r>
            <a:r>
              <a:rPr sz="1200" b="1" i="1" spc="-5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200" b="1" i="1" dirty="0">
                <a:solidFill>
                  <a:srgbClr val="181818"/>
                </a:solidFill>
                <a:latin typeface="Arial"/>
                <a:cs typeface="Arial"/>
              </a:rPr>
              <a:t>и</a:t>
            </a:r>
            <a:r>
              <a:rPr sz="1200" b="1" i="1" spc="-3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200" b="1" i="1" spc="-10" dirty="0">
                <a:solidFill>
                  <a:srgbClr val="181818"/>
                </a:solidFill>
                <a:latin typeface="Arial"/>
                <a:cs typeface="Arial"/>
              </a:rPr>
              <a:t>железобетонных</a:t>
            </a:r>
            <a:r>
              <a:rPr sz="1200" b="1" i="1" spc="-5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200" b="1" i="1" dirty="0">
                <a:solidFill>
                  <a:srgbClr val="181818"/>
                </a:solidFill>
                <a:latin typeface="Arial"/>
                <a:cs typeface="Arial"/>
              </a:rPr>
              <a:t>конструкций</a:t>
            </a:r>
            <a:r>
              <a:rPr sz="1200" b="1" i="1" spc="-2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эксплуатирующихся</a:t>
            </a:r>
            <a:r>
              <a:rPr sz="1200" spc="-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на</a:t>
            </a:r>
            <a:r>
              <a:rPr sz="1200" spc="-2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открытой атмосфере</a:t>
            </a:r>
            <a:r>
              <a:rPr sz="1200" spc="-3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и внутри</a:t>
            </a:r>
            <a:r>
              <a:rPr sz="1200" spc="1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помещений.</a:t>
            </a:r>
            <a:r>
              <a:rPr sz="1200" spc="-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Вторичная</a:t>
            </a:r>
            <a:r>
              <a:rPr sz="1200" spc="-3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защита бетонных</a:t>
            </a:r>
            <a:r>
              <a:rPr sz="1200" spc="-2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конструкций;</a:t>
            </a:r>
            <a:endParaRPr sz="1200">
              <a:latin typeface="Microsoft Sans Serif"/>
              <a:cs typeface="Microsoft Sans Serif"/>
            </a:endParaRPr>
          </a:p>
          <a:p>
            <a:pPr marL="180975" indent="-168275">
              <a:lnSpc>
                <a:spcPct val="100000"/>
              </a:lnSpc>
              <a:spcBef>
                <a:spcPts val="600"/>
              </a:spcBef>
              <a:buFont typeface="Arial MT"/>
              <a:buAutoNum type="arabicPeriod" startAt="2"/>
              <a:tabLst>
                <a:tab pos="180975" algn="l"/>
              </a:tabLst>
            </a:pP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Защиты</a:t>
            </a:r>
            <a:r>
              <a:rPr sz="1200" spc="-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20" dirty="0">
                <a:solidFill>
                  <a:srgbClr val="181818"/>
                </a:solidFill>
                <a:latin typeface="Microsoft Sans Serif"/>
                <a:cs typeface="Microsoft Sans Serif"/>
              </a:rPr>
              <a:t>металлических</a:t>
            </a:r>
            <a:r>
              <a:rPr sz="1200" spc="-2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20" dirty="0">
                <a:solidFill>
                  <a:srgbClr val="181818"/>
                </a:solidFill>
                <a:latin typeface="Microsoft Sans Serif"/>
                <a:cs typeface="Microsoft Sans Serif"/>
              </a:rPr>
              <a:t>конструкций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 от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огня</a:t>
            </a:r>
            <a:r>
              <a:rPr sz="1200" spc="-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(</a:t>
            </a:r>
            <a:r>
              <a:rPr sz="1200" b="1" i="1" spc="-10" dirty="0">
                <a:solidFill>
                  <a:srgbClr val="181818"/>
                </a:solidFill>
                <a:latin typeface="Arial"/>
                <a:cs typeface="Arial"/>
              </a:rPr>
              <a:t>огнезащитные</a:t>
            </a:r>
            <a:r>
              <a:rPr sz="1200" b="1" i="1" spc="-1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200" b="1" i="1" spc="-10" dirty="0">
                <a:solidFill>
                  <a:srgbClr val="181818"/>
                </a:solidFill>
                <a:latin typeface="Arial"/>
                <a:cs typeface="Arial"/>
              </a:rPr>
              <a:t>лакокрасочные</a:t>
            </a:r>
            <a:r>
              <a:rPr sz="1200" b="1" i="1" spc="-1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200" b="1" i="1" dirty="0">
                <a:solidFill>
                  <a:srgbClr val="181818"/>
                </a:solidFill>
                <a:latin typeface="Arial"/>
                <a:cs typeface="Arial"/>
              </a:rPr>
              <a:t>материалы</a:t>
            </a:r>
            <a:r>
              <a:rPr sz="1200" b="1" i="1" spc="-1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200" b="1" i="1" spc="-10" dirty="0">
                <a:solidFill>
                  <a:srgbClr val="181818"/>
                </a:solidFill>
                <a:latin typeface="Arial"/>
                <a:cs typeface="Arial"/>
              </a:rPr>
              <a:t>TAIKOR</a:t>
            </a:r>
            <a:r>
              <a:rPr sz="1200" b="1" i="1" spc="-1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200" b="1" i="1" dirty="0">
                <a:solidFill>
                  <a:srgbClr val="181818"/>
                </a:solidFill>
                <a:latin typeface="Arial"/>
                <a:cs typeface="Arial"/>
              </a:rPr>
              <a:t>FP</a:t>
            </a:r>
            <a:r>
              <a:rPr sz="1200" b="1" i="1" spc="-6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200" spc="-25" dirty="0">
                <a:solidFill>
                  <a:srgbClr val="181818"/>
                </a:solidFill>
                <a:latin typeface="Arial MT"/>
                <a:cs typeface="Arial MT"/>
              </a:rPr>
              <a:t>);</a:t>
            </a:r>
            <a:endParaRPr sz="1200">
              <a:latin typeface="Arial MT"/>
              <a:cs typeface="Arial MT"/>
            </a:endParaRPr>
          </a:p>
          <a:p>
            <a:pPr marL="12700" marR="108585" indent="168275">
              <a:lnSpc>
                <a:spcPct val="100000"/>
              </a:lnSpc>
              <a:spcBef>
                <a:spcPts val="605"/>
              </a:spcBef>
              <a:buFont typeface="Arial MT"/>
              <a:buAutoNum type="arabicPeriod" startAt="2"/>
              <a:tabLst>
                <a:tab pos="180975" algn="l"/>
              </a:tabLst>
            </a:pP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Защиты внутренней 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поверхности</a:t>
            </a:r>
            <a:r>
              <a:rPr sz="1200" spc="-2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20" dirty="0">
                <a:solidFill>
                  <a:srgbClr val="181818"/>
                </a:solidFill>
                <a:latin typeface="Microsoft Sans Serif"/>
                <a:cs typeface="Microsoft Sans Serif"/>
              </a:rPr>
              <a:t>металлических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и 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бетонных</a:t>
            </a:r>
            <a:r>
              <a:rPr sz="1200" spc="-1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резервуаров</a:t>
            </a:r>
            <a:r>
              <a:rPr sz="1200" spc="-2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под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нефть, </a:t>
            </a:r>
            <a:r>
              <a:rPr sz="1200" spc="-20" dirty="0">
                <a:solidFill>
                  <a:srgbClr val="181818"/>
                </a:solidFill>
                <a:latin typeface="Microsoft Sans Serif"/>
                <a:cs typeface="Microsoft Sans Serif"/>
              </a:rPr>
              <a:t>нефтепродукты, 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спирты,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питьевую</a:t>
            </a:r>
            <a:r>
              <a:rPr sz="1200" spc="-2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и</a:t>
            </a:r>
            <a:r>
              <a:rPr sz="1200" spc="-3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техническую</a:t>
            </a:r>
            <a:r>
              <a:rPr sz="1200" spc="-3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20" dirty="0">
                <a:solidFill>
                  <a:srgbClr val="181818"/>
                </a:solidFill>
                <a:latin typeface="Microsoft Sans Serif"/>
                <a:cs typeface="Microsoft Sans Serif"/>
              </a:rPr>
              <a:t>воду.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5777" y="171450"/>
            <a:ext cx="8788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30" dirty="0"/>
              <a:t>TAIKOR</a:t>
            </a:r>
            <a:endParaRPr sz="1800"/>
          </a:p>
        </p:txBody>
      </p:sp>
      <p:grpSp>
        <p:nvGrpSpPr>
          <p:cNvPr id="4" name="object 4"/>
          <p:cNvGrpSpPr/>
          <p:nvPr/>
        </p:nvGrpSpPr>
        <p:grpSpPr>
          <a:xfrm>
            <a:off x="6644640" y="2728427"/>
            <a:ext cx="2243455" cy="1763395"/>
            <a:chOff x="6644640" y="2728427"/>
            <a:chExt cx="2243455" cy="176339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157454" y="2728427"/>
              <a:ext cx="1031884" cy="11924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644640" y="3253739"/>
              <a:ext cx="1237488" cy="1237488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389876" y="3253739"/>
              <a:ext cx="1498092" cy="1202436"/>
            </a:xfrm>
            <a:prstGeom prst="rect">
              <a:avLst/>
            </a:prstGeom>
          </p:spPr>
        </p:pic>
      </p:grpSp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94359" y="2711195"/>
            <a:ext cx="3838955" cy="1627631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946903" y="2802119"/>
            <a:ext cx="1528406" cy="1566267"/>
          </a:xfrm>
          <a:prstGeom prst="rect">
            <a:avLst/>
          </a:prstGeom>
        </p:spPr>
      </p:pic>
      <p:sp>
        <p:nvSpPr>
          <p:cNvPr id="10" name="object 1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ЗНАНИЕ.</a:t>
            </a:r>
            <a:r>
              <a:rPr spc="-35" dirty="0"/>
              <a:t> </a:t>
            </a:r>
            <a:r>
              <a:rPr dirty="0"/>
              <a:t>ОПЫТ.</a:t>
            </a:r>
            <a:r>
              <a:rPr spc="-15" dirty="0"/>
              <a:t> </a:t>
            </a:r>
            <a:r>
              <a:rPr spc="-10" dirty="0"/>
              <a:t>МАСТЕРСТВО.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0" dirty="0"/>
              <a:t>24.11.2023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spc="-50" dirty="0"/>
              <a:pPr marL="38100">
                <a:lnSpc>
                  <a:spcPct val="100000"/>
                </a:lnSpc>
                <a:spcBef>
                  <a:spcPts val="25"/>
                </a:spcBef>
              </a:pPr>
              <a:t>2</a:t>
            </a:fld>
            <a:endParaRPr spc="-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ОГНЕЗАЩИТА,</a:t>
            </a:r>
            <a:r>
              <a:rPr spc="-60" dirty="0"/>
              <a:t> </a:t>
            </a:r>
            <a:r>
              <a:rPr dirty="0">
                <a:solidFill>
                  <a:srgbClr val="FF0000"/>
                </a:solidFill>
              </a:rPr>
              <a:t>ДЛЯ</a:t>
            </a:r>
            <a:r>
              <a:rPr spc="-40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ЧЕГО?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83819" y="804417"/>
            <a:ext cx="8268970" cy="20605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4290" algn="just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Microsoft Sans Serif"/>
                <a:cs typeface="Microsoft Sans Serif"/>
              </a:rPr>
              <a:t>Считается,</a:t>
            </a:r>
            <a:r>
              <a:rPr sz="1200" spc="-3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что</a:t>
            </a:r>
            <a:r>
              <a:rPr sz="1200" spc="-1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металл</a:t>
            </a:r>
            <a:r>
              <a:rPr sz="1200" spc="-3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не</a:t>
            </a:r>
            <a:r>
              <a:rPr sz="1200" spc="-5" dirty="0">
                <a:latin typeface="Microsoft Sans Serif"/>
                <a:cs typeface="Microsoft Sans Serif"/>
              </a:rPr>
              <a:t> </a:t>
            </a:r>
            <a:r>
              <a:rPr sz="1200" spc="-30" dirty="0">
                <a:latin typeface="Microsoft Sans Serif"/>
                <a:cs typeface="Microsoft Sans Serif"/>
              </a:rPr>
              <a:t>горит,</a:t>
            </a:r>
            <a:r>
              <a:rPr sz="1200" spc="-1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и</a:t>
            </a:r>
            <a:r>
              <a:rPr sz="1200" spc="-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поэтому</a:t>
            </a:r>
            <a:r>
              <a:rPr sz="1200" spc="-3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не</a:t>
            </a:r>
            <a:r>
              <a:rPr sz="1200" spc="1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нужно</a:t>
            </a:r>
            <a:r>
              <a:rPr sz="1200" spc="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уделять</a:t>
            </a:r>
            <a:r>
              <a:rPr sz="1200" dirty="0">
                <a:latin typeface="Microsoft Sans Serif"/>
                <a:cs typeface="Microsoft Sans Serif"/>
              </a:rPr>
              <a:t> внимание</a:t>
            </a:r>
            <a:r>
              <a:rPr sz="1200" spc="-1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защите</a:t>
            </a:r>
            <a:r>
              <a:rPr sz="1200" spc="-15" dirty="0">
                <a:latin typeface="Microsoft Sans Serif"/>
                <a:cs typeface="Microsoft Sans Serif"/>
              </a:rPr>
              <a:t> </a:t>
            </a:r>
            <a:r>
              <a:rPr sz="1200" spc="-20" dirty="0">
                <a:latin typeface="Microsoft Sans Serif"/>
                <a:cs typeface="Microsoft Sans Serif"/>
              </a:rPr>
              <a:t>металлической</a:t>
            </a:r>
            <a:r>
              <a:rPr sz="1200" spc="-40" dirty="0">
                <a:latin typeface="Microsoft Sans Serif"/>
                <a:cs typeface="Microsoft Sans Serif"/>
              </a:rPr>
              <a:t> </a:t>
            </a:r>
            <a:r>
              <a:rPr sz="1200" spc="-20" dirty="0">
                <a:latin typeface="Microsoft Sans Serif"/>
                <a:cs typeface="Microsoft Sans Serif"/>
              </a:rPr>
              <a:t>конструкции</a:t>
            </a:r>
            <a:r>
              <a:rPr sz="1200" spc="-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от</a:t>
            </a:r>
            <a:r>
              <a:rPr sz="1200" spc="-1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огня. </a:t>
            </a:r>
            <a:r>
              <a:rPr sz="1200" dirty="0">
                <a:latin typeface="Microsoft Sans Serif"/>
                <a:cs typeface="Microsoft Sans Serif"/>
              </a:rPr>
              <a:t>Однако,</a:t>
            </a:r>
            <a:r>
              <a:rPr sz="1200" spc="30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прочностные</a:t>
            </a:r>
            <a:r>
              <a:rPr sz="1200" spc="31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характеристики</a:t>
            </a:r>
            <a:r>
              <a:rPr sz="1200" spc="31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материала</a:t>
            </a:r>
            <a:r>
              <a:rPr sz="1200" spc="31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зависят</a:t>
            </a:r>
            <a:r>
              <a:rPr sz="1200" spc="31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от</a:t>
            </a:r>
            <a:r>
              <a:rPr sz="1200" spc="29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температуры</a:t>
            </a:r>
            <a:r>
              <a:rPr sz="1200" dirty="0">
                <a:latin typeface="Arial MT"/>
                <a:cs typeface="Arial MT"/>
              </a:rPr>
              <a:t>:</a:t>
            </a:r>
            <a:r>
              <a:rPr sz="1200" spc="290" dirty="0">
                <a:latin typeface="Arial MT"/>
                <a:cs typeface="Arial MT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даже</a:t>
            </a:r>
            <a:r>
              <a:rPr sz="1200" spc="30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небольшой</a:t>
            </a:r>
            <a:r>
              <a:rPr sz="1200" spc="31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пожар</a:t>
            </a:r>
            <a:r>
              <a:rPr sz="1200" spc="30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способен </a:t>
            </a:r>
            <a:r>
              <a:rPr sz="1200" dirty="0">
                <a:latin typeface="Microsoft Sans Serif"/>
                <a:cs typeface="Microsoft Sans Serif"/>
              </a:rPr>
              <a:t>привести</a:t>
            </a:r>
            <a:r>
              <a:rPr sz="1200" spc="125" dirty="0">
                <a:latin typeface="Microsoft Sans Serif"/>
                <a:cs typeface="Microsoft Sans Serif"/>
              </a:rPr>
              <a:t>  </a:t>
            </a:r>
            <a:r>
              <a:rPr sz="1200" dirty="0">
                <a:latin typeface="Microsoft Sans Serif"/>
                <a:cs typeface="Microsoft Sans Serif"/>
              </a:rPr>
              <a:t>к</a:t>
            </a:r>
            <a:r>
              <a:rPr sz="1200" spc="125" dirty="0">
                <a:latin typeface="Microsoft Sans Serif"/>
                <a:cs typeface="Microsoft Sans Serif"/>
              </a:rPr>
              <a:t>  </a:t>
            </a:r>
            <a:r>
              <a:rPr sz="1200" dirty="0">
                <a:latin typeface="Microsoft Sans Serif"/>
                <a:cs typeface="Microsoft Sans Serif"/>
              </a:rPr>
              <a:t>потери</a:t>
            </a:r>
            <a:r>
              <a:rPr sz="1200" spc="125" dirty="0">
                <a:latin typeface="Microsoft Sans Serif"/>
                <a:cs typeface="Microsoft Sans Serif"/>
              </a:rPr>
              <a:t>  </a:t>
            </a:r>
            <a:r>
              <a:rPr sz="1200" dirty="0">
                <a:latin typeface="Microsoft Sans Serif"/>
                <a:cs typeface="Microsoft Sans Serif"/>
              </a:rPr>
              <a:t>несущей</a:t>
            </a:r>
            <a:r>
              <a:rPr sz="1200" spc="125" dirty="0">
                <a:latin typeface="Microsoft Sans Serif"/>
                <a:cs typeface="Microsoft Sans Serif"/>
              </a:rPr>
              <a:t>  </a:t>
            </a:r>
            <a:r>
              <a:rPr sz="1200" dirty="0">
                <a:latin typeface="Microsoft Sans Serif"/>
                <a:cs typeface="Microsoft Sans Serif"/>
              </a:rPr>
              <a:t>способности</a:t>
            </a:r>
            <a:r>
              <a:rPr sz="1200" spc="130" dirty="0">
                <a:latin typeface="Microsoft Sans Serif"/>
                <a:cs typeface="Microsoft Sans Serif"/>
              </a:rPr>
              <a:t>  </a:t>
            </a:r>
            <a:r>
              <a:rPr sz="1200" dirty="0">
                <a:latin typeface="Microsoft Sans Serif"/>
                <a:cs typeface="Microsoft Sans Serif"/>
              </a:rPr>
              <a:t>и</a:t>
            </a:r>
            <a:r>
              <a:rPr sz="1200" spc="125" dirty="0">
                <a:latin typeface="Microsoft Sans Serif"/>
                <a:cs typeface="Microsoft Sans Serif"/>
              </a:rPr>
              <a:t>  </a:t>
            </a:r>
            <a:r>
              <a:rPr sz="1200" dirty="0">
                <a:latin typeface="Microsoft Sans Serif"/>
                <a:cs typeface="Microsoft Sans Serif"/>
              </a:rPr>
              <a:t>как</a:t>
            </a:r>
            <a:r>
              <a:rPr sz="1200" spc="130" dirty="0">
                <a:latin typeface="Microsoft Sans Serif"/>
                <a:cs typeface="Microsoft Sans Serif"/>
              </a:rPr>
              <a:t>  </a:t>
            </a:r>
            <a:r>
              <a:rPr sz="1200" dirty="0">
                <a:latin typeface="Microsoft Sans Serif"/>
                <a:cs typeface="Microsoft Sans Serif"/>
              </a:rPr>
              <a:t>следствие</a:t>
            </a:r>
            <a:r>
              <a:rPr sz="1200" spc="114" dirty="0">
                <a:latin typeface="Microsoft Sans Serif"/>
                <a:cs typeface="Microsoft Sans Serif"/>
              </a:rPr>
              <a:t>  </a:t>
            </a:r>
            <a:r>
              <a:rPr sz="1200" dirty="0">
                <a:latin typeface="Microsoft Sans Serif"/>
                <a:cs typeface="Microsoft Sans Serif"/>
              </a:rPr>
              <a:t>обрушению</a:t>
            </a:r>
            <a:r>
              <a:rPr sz="1200" spc="125" dirty="0">
                <a:latin typeface="Microsoft Sans Serif"/>
                <a:cs typeface="Microsoft Sans Serif"/>
              </a:rPr>
              <a:t>  </a:t>
            </a:r>
            <a:r>
              <a:rPr sz="1200" dirty="0">
                <a:latin typeface="Microsoft Sans Serif"/>
                <a:cs typeface="Microsoft Sans Serif"/>
              </a:rPr>
              <a:t>металлоконструкций</a:t>
            </a:r>
            <a:r>
              <a:rPr sz="1200" spc="130" dirty="0">
                <a:latin typeface="Microsoft Sans Serif"/>
                <a:cs typeface="Microsoft Sans Serif"/>
              </a:rPr>
              <a:t>  </a:t>
            </a:r>
            <a:r>
              <a:rPr sz="1200" dirty="0">
                <a:latin typeface="Microsoft Sans Serif"/>
                <a:cs typeface="Microsoft Sans Serif"/>
              </a:rPr>
              <a:t>и</a:t>
            </a:r>
            <a:r>
              <a:rPr sz="1200" spc="125" dirty="0">
                <a:latin typeface="Microsoft Sans Serif"/>
                <a:cs typeface="Microsoft Sans Serif"/>
              </a:rPr>
              <a:t>  </a:t>
            </a:r>
            <a:r>
              <a:rPr sz="1200" spc="-10" dirty="0">
                <a:latin typeface="Microsoft Sans Serif"/>
                <a:cs typeface="Microsoft Sans Serif"/>
              </a:rPr>
              <a:t>причинить значительно</a:t>
            </a:r>
            <a:r>
              <a:rPr sz="1200" spc="-4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больший</a:t>
            </a:r>
            <a:r>
              <a:rPr sz="1200" spc="-2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ущерб,</a:t>
            </a:r>
            <a:r>
              <a:rPr sz="1200" spc="-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чем</a:t>
            </a:r>
            <a:r>
              <a:rPr sz="1200" spc="-3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при</a:t>
            </a:r>
            <a:r>
              <a:rPr sz="1200" spc="-20" dirty="0">
                <a:latin typeface="Microsoft Sans Serif"/>
                <a:cs typeface="Microsoft Sans Serif"/>
              </a:rPr>
              <a:t> возгорании</a:t>
            </a:r>
            <a:r>
              <a:rPr sz="1200" spc="-5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зданий</a:t>
            </a:r>
            <a:r>
              <a:rPr sz="1200" spc="-2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из</a:t>
            </a:r>
            <a:r>
              <a:rPr sz="1200" spc="-2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древесины</a:t>
            </a:r>
            <a:r>
              <a:rPr sz="1200" spc="-10" dirty="0">
                <a:latin typeface="Arial MT"/>
                <a:cs typeface="Arial MT"/>
              </a:rPr>
              <a:t>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40"/>
              </a:spcBef>
            </a:pPr>
            <a:endParaRPr sz="1200">
              <a:latin typeface="Arial MT"/>
              <a:cs typeface="Arial MT"/>
            </a:endParaRPr>
          </a:p>
          <a:p>
            <a:pPr marL="12700" algn="just">
              <a:lnSpc>
                <a:spcPct val="100000"/>
              </a:lnSpc>
            </a:pPr>
            <a:r>
              <a:rPr sz="1200" b="1" dirty="0">
                <a:latin typeface="Arial"/>
                <a:cs typeface="Arial"/>
              </a:rPr>
              <a:t>Для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чего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нужны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огнезащитные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покрытия?</a:t>
            </a:r>
            <a:endParaRPr sz="12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</a:pPr>
            <a:r>
              <a:rPr sz="1200" dirty="0">
                <a:latin typeface="Microsoft Sans Serif"/>
                <a:cs typeface="Microsoft Sans Serif"/>
              </a:rPr>
              <a:t>При</a:t>
            </a:r>
            <a:r>
              <a:rPr sz="1200" spc="7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нагреве</a:t>
            </a:r>
            <a:r>
              <a:rPr sz="1200" spc="8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стали</a:t>
            </a:r>
            <a:r>
              <a:rPr sz="1200" spc="8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до</a:t>
            </a:r>
            <a:r>
              <a:rPr sz="1200" spc="7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Arial MT"/>
                <a:cs typeface="Arial MT"/>
              </a:rPr>
              <a:t>400</a:t>
            </a:r>
            <a:r>
              <a:rPr sz="1200" dirty="0">
                <a:latin typeface="Microsoft Sans Serif"/>
                <a:cs typeface="Microsoft Sans Serif"/>
              </a:rPr>
              <a:t>°С</a:t>
            </a:r>
            <a:r>
              <a:rPr sz="1200" spc="7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начинается</a:t>
            </a:r>
            <a:r>
              <a:rPr sz="1200" spc="6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резкое</a:t>
            </a:r>
            <a:r>
              <a:rPr sz="1200" spc="8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снижение</a:t>
            </a:r>
            <a:r>
              <a:rPr sz="1200" spc="7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её</a:t>
            </a:r>
            <a:r>
              <a:rPr sz="1200" spc="7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прочностных</a:t>
            </a:r>
            <a:r>
              <a:rPr sz="1200" spc="6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свойств</a:t>
            </a:r>
            <a:r>
              <a:rPr sz="1200" spc="70" dirty="0">
                <a:latin typeface="Microsoft Sans Serif"/>
                <a:cs typeface="Microsoft Sans Serif"/>
              </a:rPr>
              <a:t> </a:t>
            </a:r>
            <a:r>
              <a:rPr sz="1200" spc="315" dirty="0">
                <a:latin typeface="Microsoft Sans Serif"/>
                <a:cs typeface="Microsoft Sans Serif"/>
              </a:rPr>
              <a:t>–</a:t>
            </a:r>
            <a:r>
              <a:rPr sz="1200" spc="8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так,</a:t>
            </a:r>
            <a:r>
              <a:rPr sz="1200" spc="8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при</a:t>
            </a:r>
            <a:r>
              <a:rPr sz="1200" spc="7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температуре</a:t>
            </a:r>
            <a:r>
              <a:rPr sz="1200" spc="7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Arial MT"/>
                <a:cs typeface="Arial MT"/>
              </a:rPr>
              <a:t>500</a:t>
            </a:r>
            <a:r>
              <a:rPr sz="1200" spc="-10" dirty="0">
                <a:latin typeface="Microsoft Sans Serif"/>
                <a:cs typeface="Microsoft Sans Serif"/>
              </a:rPr>
              <a:t>°С </a:t>
            </a:r>
            <a:r>
              <a:rPr sz="1200" dirty="0">
                <a:latin typeface="Microsoft Sans Serif"/>
                <a:cs typeface="Microsoft Sans Serif"/>
              </a:rPr>
              <a:t>механическое</a:t>
            </a:r>
            <a:r>
              <a:rPr sz="1200" spc="5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сопротивление</a:t>
            </a:r>
            <a:r>
              <a:rPr sz="1200" spc="6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уменьшается</a:t>
            </a:r>
            <a:r>
              <a:rPr sz="1200" spc="5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в</a:t>
            </a:r>
            <a:r>
              <a:rPr sz="1200" spc="4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два</a:t>
            </a:r>
            <a:r>
              <a:rPr sz="1200" spc="6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раза</a:t>
            </a:r>
            <a:r>
              <a:rPr sz="1200" dirty="0">
                <a:latin typeface="Arial MT"/>
                <a:cs typeface="Arial MT"/>
              </a:rPr>
              <a:t>.</a:t>
            </a:r>
            <a:r>
              <a:rPr sz="1200" spc="40" dirty="0">
                <a:latin typeface="Arial MT"/>
                <a:cs typeface="Arial MT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Металлический</a:t>
            </a:r>
            <a:r>
              <a:rPr sz="1200" spc="5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каркас</a:t>
            </a:r>
            <a:r>
              <a:rPr sz="1200" spc="4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здания</a:t>
            </a:r>
            <a:r>
              <a:rPr sz="1200" spc="5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находится</a:t>
            </a:r>
            <a:r>
              <a:rPr sz="1200" spc="4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под</a:t>
            </a:r>
            <a:r>
              <a:rPr sz="1200" spc="4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нагрузкой</a:t>
            </a:r>
            <a:r>
              <a:rPr sz="1200" spc="60" dirty="0">
                <a:latin typeface="Microsoft Sans Serif"/>
                <a:cs typeface="Microsoft Sans Serif"/>
              </a:rPr>
              <a:t> </a:t>
            </a:r>
            <a:r>
              <a:rPr sz="1200" spc="-50" dirty="0">
                <a:latin typeface="Microsoft Sans Serif"/>
                <a:cs typeface="Microsoft Sans Serif"/>
              </a:rPr>
              <a:t>и </a:t>
            </a:r>
            <a:r>
              <a:rPr sz="1200" dirty="0">
                <a:latin typeface="Microsoft Sans Serif"/>
                <a:cs typeface="Microsoft Sans Serif"/>
              </a:rPr>
              <a:t>снижение</a:t>
            </a:r>
            <a:r>
              <a:rPr sz="1200" spc="5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механических</a:t>
            </a:r>
            <a:r>
              <a:rPr sz="1200" spc="5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свойств</a:t>
            </a:r>
            <a:r>
              <a:rPr sz="1200" spc="5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при</a:t>
            </a:r>
            <a:r>
              <a:rPr sz="1200" spc="5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нагревании</a:t>
            </a:r>
            <a:r>
              <a:rPr sz="1200" spc="5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приводит</a:t>
            </a:r>
            <a:r>
              <a:rPr sz="1200" spc="5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к</a:t>
            </a:r>
            <a:r>
              <a:rPr sz="1200" spc="5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деформации</a:t>
            </a:r>
            <a:r>
              <a:rPr sz="1200" spc="5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разрушению</a:t>
            </a:r>
            <a:r>
              <a:rPr sz="1200" spc="5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всей</a:t>
            </a:r>
            <a:r>
              <a:rPr sz="1200" spc="5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конструкции</a:t>
            </a:r>
            <a:r>
              <a:rPr sz="1200" dirty="0">
                <a:latin typeface="Arial MT"/>
                <a:cs typeface="Arial MT"/>
              </a:rPr>
              <a:t>.</a:t>
            </a:r>
            <a:r>
              <a:rPr sz="1200" spc="40" dirty="0">
                <a:latin typeface="Arial MT"/>
                <a:cs typeface="Arial MT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Именно </a:t>
            </a:r>
            <a:r>
              <a:rPr sz="1200" dirty="0">
                <a:latin typeface="Microsoft Sans Serif"/>
                <a:cs typeface="Microsoft Sans Serif"/>
              </a:rPr>
              <a:t>поэтому</a:t>
            </a:r>
            <a:r>
              <a:rPr sz="1200" spc="28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необходимо</a:t>
            </a:r>
            <a:r>
              <a:rPr sz="1200" spc="29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проводить</a:t>
            </a:r>
            <a:r>
              <a:rPr sz="1200" spc="30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комплекс</a:t>
            </a:r>
            <a:r>
              <a:rPr sz="1200" spc="30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мероприятий,</a:t>
            </a:r>
            <a:r>
              <a:rPr sz="1200" spc="30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направленных</a:t>
            </a:r>
            <a:r>
              <a:rPr sz="1200" spc="28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на</a:t>
            </a:r>
            <a:r>
              <a:rPr sz="1200" spc="30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увеличение</a:t>
            </a:r>
            <a:r>
              <a:rPr sz="1200" spc="30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предела</a:t>
            </a:r>
            <a:r>
              <a:rPr sz="1200" spc="29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огнестойкости </a:t>
            </a:r>
            <a:r>
              <a:rPr sz="1200" dirty="0">
                <a:latin typeface="Microsoft Sans Serif"/>
                <a:cs typeface="Microsoft Sans Serif"/>
              </a:rPr>
              <a:t>несущих</a:t>
            </a:r>
            <a:r>
              <a:rPr sz="1200" spc="-10" dirty="0">
                <a:latin typeface="Microsoft Sans Serif"/>
                <a:cs typeface="Microsoft Sans Serif"/>
              </a:rPr>
              <a:t> конструкций</a:t>
            </a:r>
            <a:r>
              <a:rPr sz="1200" spc="-10" dirty="0">
                <a:latin typeface="Arial MT"/>
                <a:cs typeface="Arial MT"/>
              </a:rPr>
              <a:t>.</a:t>
            </a:r>
            <a:endParaRPr sz="1200">
              <a:latin typeface="Arial MT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35579" y="3060192"/>
            <a:ext cx="1906523" cy="1429512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7868" y="3060192"/>
            <a:ext cx="2145792" cy="1429512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788408" y="3060192"/>
            <a:ext cx="2097024" cy="1429512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031735" y="3070860"/>
            <a:ext cx="1632203" cy="1418844"/>
          </a:xfrm>
          <a:prstGeom prst="rect">
            <a:avLst/>
          </a:prstGeom>
        </p:spPr>
      </p:pic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ЗНАНИЕ.</a:t>
            </a:r>
            <a:r>
              <a:rPr spc="-35" dirty="0"/>
              <a:t> </a:t>
            </a:r>
            <a:r>
              <a:rPr dirty="0"/>
              <a:t>ОПЫТ.</a:t>
            </a:r>
            <a:r>
              <a:rPr spc="-15" dirty="0"/>
              <a:t> </a:t>
            </a:r>
            <a:r>
              <a:rPr spc="-10" dirty="0"/>
              <a:t>МАСТЕРСТВО.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0" dirty="0"/>
              <a:t>24.11.2023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spc="-50" dirty="0"/>
              <a:pPr marL="38100">
                <a:lnSpc>
                  <a:spcPct val="100000"/>
                </a:lnSpc>
                <a:spcBef>
                  <a:spcPts val="25"/>
                </a:spcBef>
              </a:pPr>
              <a:t>3</a:t>
            </a:fld>
            <a:endParaRPr spc="-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ОГНЕЗАЩИТНЫЕ</a:t>
            </a:r>
            <a:r>
              <a:rPr spc="-80" dirty="0"/>
              <a:t> </a:t>
            </a:r>
            <a:r>
              <a:rPr spc="-10" dirty="0"/>
              <a:t>МАТЕРИАЛЫ</a:t>
            </a:r>
            <a:r>
              <a:rPr spc="-65" dirty="0"/>
              <a:t> </a:t>
            </a:r>
            <a:r>
              <a:rPr spc="-10" dirty="0"/>
              <a:t>TAIKOR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6938" y="804417"/>
            <a:ext cx="810069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Огнезащитные</a:t>
            </a:r>
            <a:r>
              <a:rPr sz="1200" spc="-1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покрытия</a:t>
            </a:r>
            <a:r>
              <a:rPr sz="1200" spc="-2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b="1" i="1" spc="-10" dirty="0">
                <a:solidFill>
                  <a:srgbClr val="181818"/>
                </a:solidFill>
                <a:latin typeface="Arial"/>
                <a:cs typeface="Arial"/>
              </a:rPr>
              <a:t>TAIKOR</a:t>
            </a:r>
            <a:r>
              <a:rPr sz="1200" b="1" i="1" spc="-2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200" b="1" i="1" dirty="0">
                <a:solidFill>
                  <a:srgbClr val="181818"/>
                </a:solidFill>
                <a:latin typeface="Arial"/>
                <a:cs typeface="Arial"/>
              </a:rPr>
              <a:t>FP</a:t>
            </a:r>
            <a:r>
              <a:rPr sz="1200" b="1" i="1" spc="-5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200" spc="315" dirty="0">
                <a:solidFill>
                  <a:srgbClr val="181818"/>
                </a:solidFill>
                <a:latin typeface="Microsoft Sans Serif"/>
                <a:cs typeface="Microsoft Sans Serif"/>
              </a:rPr>
              <a:t>–</a:t>
            </a:r>
            <a:r>
              <a:rPr sz="1200" spc="-1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это</a:t>
            </a:r>
            <a:r>
              <a:rPr sz="1200" spc="-1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20" dirty="0">
                <a:solidFill>
                  <a:srgbClr val="181818"/>
                </a:solidFill>
                <a:latin typeface="Microsoft Sans Serif"/>
                <a:cs typeface="Microsoft Sans Serif"/>
              </a:rPr>
              <a:t>атмосферостойкие</a:t>
            </a:r>
            <a:r>
              <a:rPr sz="1200" spc="-4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покрытия,</a:t>
            </a:r>
            <a:r>
              <a:rPr sz="1200" spc="-1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в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том</a:t>
            </a:r>
            <a:r>
              <a:rPr sz="1200" spc="-1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числе</a:t>
            </a:r>
            <a:r>
              <a:rPr sz="1200" spc="-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с</a:t>
            </a:r>
            <a:r>
              <a:rPr sz="1200" spc="-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теплоизолирующим</a:t>
            </a:r>
            <a:r>
              <a:rPr sz="1200" spc="-1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слоем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для</a:t>
            </a:r>
            <a:r>
              <a:rPr sz="1200" spc="1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защиты</a:t>
            </a:r>
            <a:r>
              <a:rPr sz="1200" spc="-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20" dirty="0">
                <a:solidFill>
                  <a:srgbClr val="181818"/>
                </a:solidFill>
                <a:latin typeface="Microsoft Sans Serif"/>
                <a:cs typeface="Microsoft Sans Serif"/>
              </a:rPr>
              <a:t>металлоконструкций</a:t>
            </a:r>
            <a:r>
              <a:rPr sz="1200" spc="-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от</a:t>
            </a:r>
            <a:r>
              <a:rPr sz="1200" spc="-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20" dirty="0">
                <a:solidFill>
                  <a:srgbClr val="181818"/>
                </a:solidFill>
                <a:latin typeface="Microsoft Sans Serif"/>
                <a:cs typeface="Microsoft Sans Serif"/>
              </a:rPr>
              <a:t>коррозии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и</a:t>
            </a:r>
            <a:r>
              <a:rPr sz="1200" spc="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огня.</a:t>
            </a:r>
            <a:endParaRPr sz="1200">
              <a:latin typeface="Microsoft Sans Serif"/>
              <a:cs typeface="Microsoft Sans Serif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461962" y="1281175"/>
          <a:ext cx="8388350" cy="20072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79295"/>
                <a:gridCol w="2207895"/>
                <a:gridCol w="2183765"/>
                <a:gridCol w="2017395"/>
              </a:tblGrid>
              <a:tr h="195580">
                <a:tc rowSpan="2">
                  <a:txBody>
                    <a:bodyPr/>
                    <a:lstStyle/>
                    <a:p>
                      <a:pPr marL="68580">
                        <a:lnSpc>
                          <a:spcPts val="1395"/>
                        </a:lnSpc>
                      </a:pPr>
                      <a:r>
                        <a:rPr sz="1200" b="1" spc="-10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Характеристики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200" b="1" spc="-10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материала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635" algn="ctr">
                        <a:lnSpc>
                          <a:spcPts val="1395"/>
                        </a:lnSpc>
                      </a:pPr>
                      <a:r>
                        <a:rPr sz="1200" b="1" spc="-10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Огнезащитные</a:t>
                      </a:r>
                      <a:r>
                        <a:rPr sz="1200" b="1" spc="20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материалы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955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1805">
                        <a:lnSpc>
                          <a:spcPts val="1395"/>
                        </a:lnSpc>
                      </a:pPr>
                      <a:r>
                        <a:rPr sz="1200" b="1" i="1" spc="-10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TAIKOR</a:t>
                      </a:r>
                      <a:r>
                        <a:rPr sz="1200" b="1" i="1" spc="-30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i="1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FP</a:t>
                      </a:r>
                      <a:r>
                        <a:rPr sz="1200" b="1" i="1" spc="-60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i="1" spc="-10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Epoxy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5920">
                        <a:lnSpc>
                          <a:spcPts val="1395"/>
                        </a:lnSpc>
                      </a:pPr>
                      <a:r>
                        <a:rPr sz="1200" b="1" i="1" spc="-10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TAIKOR</a:t>
                      </a:r>
                      <a:r>
                        <a:rPr sz="1200" b="1" i="1" spc="-30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i="1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FP</a:t>
                      </a:r>
                      <a:r>
                        <a:rPr sz="1200" b="1" i="1" spc="-60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i="1" spc="-10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Graphite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4020">
                        <a:lnSpc>
                          <a:spcPts val="1395"/>
                        </a:lnSpc>
                      </a:pPr>
                      <a:r>
                        <a:rPr sz="1200" b="1" i="1" spc="-10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TAIKOR</a:t>
                      </a:r>
                      <a:r>
                        <a:rPr sz="1200" b="1" i="1" spc="-30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i="1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FP</a:t>
                      </a:r>
                      <a:r>
                        <a:rPr sz="1200" b="1" i="1" spc="-55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i="1" spc="-20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Extra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</a:tr>
              <a:tr h="833755">
                <a:tc>
                  <a:txBody>
                    <a:bodyPr/>
                    <a:lstStyle/>
                    <a:p>
                      <a:pPr marL="68580">
                        <a:lnSpc>
                          <a:spcPts val="1395"/>
                        </a:lnSpc>
                      </a:pPr>
                      <a:r>
                        <a:rPr sz="12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Описание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10"/>
                        </a:lnSpc>
                      </a:pPr>
                      <a:r>
                        <a:rPr sz="120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2k</a:t>
                      </a:r>
                      <a:r>
                        <a:rPr sz="1200" spc="-1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эпоксидный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терморасширяющийся</a:t>
                      </a:r>
                      <a:r>
                        <a:rPr sz="1200" spc="-1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,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огнезащитный</a:t>
                      </a:r>
                      <a:r>
                        <a:rPr sz="1200" spc="-4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материал,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395"/>
                        </a:lnSpc>
                      </a:pPr>
                      <a:r>
                        <a:rPr sz="120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1k</a:t>
                      </a:r>
                      <a:r>
                        <a:rPr sz="1200" spc="-1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огнезащитный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2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терморасширяющийся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2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материал,</a:t>
                      </a:r>
                      <a:r>
                        <a:rPr sz="1200" spc="-1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содержит графит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5"/>
                        </a:lnSpc>
                      </a:pPr>
                      <a:r>
                        <a:rPr sz="120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1k</a:t>
                      </a:r>
                      <a:r>
                        <a:rPr sz="1200" spc="-1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теплоизолирующий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2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состав,</a:t>
                      </a:r>
                      <a:r>
                        <a:rPr sz="1200" spc="2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2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предназначен</a:t>
                      </a:r>
                      <a:r>
                        <a:rPr sz="1200" spc="-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2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для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  <a:p>
                      <a:pPr marL="81915" marR="74295" indent="600075">
                        <a:lnSpc>
                          <a:spcPts val="1550"/>
                        </a:lnSpc>
                        <a:spcBef>
                          <a:spcPts val="60"/>
                        </a:spcBef>
                      </a:pPr>
                      <a:r>
                        <a:rPr sz="12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создания </a:t>
                      </a:r>
                      <a:r>
                        <a:rPr sz="1200" spc="-2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теплоизолирующего</a:t>
                      </a:r>
                      <a:r>
                        <a:rPr sz="1200" spc="9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2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слоя,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</a:tr>
              <a:tr h="391160">
                <a:tc>
                  <a:txBody>
                    <a:bodyPr/>
                    <a:lstStyle/>
                    <a:p>
                      <a:pPr marL="68580">
                        <a:lnSpc>
                          <a:spcPts val="1400"/>
                        </a:lnSpc>
                      </a:pPr>
                      <a:r>
                        <a:rPr sz="12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Условия</a:t>
                      </a:r>
                      <a:r>
                        <a:rPr sz="1200" spc="-2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нанесения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 algn="ctr">
                        <a:lnSpc>
                          <a:spcPts val="1400"/>
                        </a:lnSpc>
                      </a:pPr>
                      <a:r>
                        <a:rPr sz="12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от</a:t>
                      </a:r>
                      <a:r>
                        <a:rPr sz="1200" spc="-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+5 до</a:t>
                      </a:r>
                      <a:r>
                        <a:rPr sz="1200" spc="-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+35 </a:t>
                      </a:r>
                      <a:r>
                        <a:rPr sz="1200" spc="-2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°С,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  <a:p>
                      <a:pPr marL="41275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2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до </a:t>
                      </a:r>
                      <a:r>
                        <a:rPr sz="1200" spc="-2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85%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 algn="ctr">
                        <a:lnSpc>
                          <a:spcPts val="1400"/>
                        </a:lnSpc>
                      </a:pPr>
                      <a:r>
                        <a:rPr sz="12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от</a:t>
                      </a:r>
                      <a:r>
                        <a:rPr sz="1200" spc="-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1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sz="12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25</a:t>
                      </a:r>
                      <a:r>
                        <a:rPr sz="1200" spc="-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до</a:t>
                      </a:r>
                      <a:r>
                        <a:rPr sz="1200" spc="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+35</a:t>
                      </a:r>
                      <a:r>
                        <a:rPr sz="12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2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°С</a:t>
                      </a:r>
                      <a:r>
                        <a:rPr sz="1200" spc="-25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,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2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до </a:t>
                      </a:r>
                      <a:r>
                        <a:rPr sz="1200" spc="-2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85%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algn="ctr">
                        <a:lnSpc>
                          <a:spcPts val="1400"/>
                        </a:lnSpc>
                      </a:pPr>
                      <a:r>
                        <a:rPr sz="12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от</a:t>
                      </a:r>
                      <a:r>
                        <a:rPr sz="1200" spc="-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+5 до</a:t>
                      </a:r>
                      <a:r>
                        <a:rPr sz="1200" spc="-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+40</a:t>
                      </a:r>
                      <a:r>
                        <a:rPr sz="1200" spc="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2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°С</a:t>
                      </a:r>
                      <a:r>
                        <a:rPr sz="1200" spc="-25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,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2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до </a:t>
                      </a:r>
                      <a:r>
                        <a:rPr sz="1200" spc="-2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85%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</a:tr>
              <a:tr h="391160">
                <a:tc>
                  <a:txBody>
                    <a:bodyPr/>
                    <a:lstStyle/>
                    <a:p>
                      <a:pPr marL="68580">
                        <a:lnSpc>
                          <a:spcPts val="1400"/>
                        </a:lnSpc>
                      </a:pPr>
                      <a:r>
                        <a:rPr sz="12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Условия</a:t>
                      </a:r>
                      <a:r>
                        <a:rPr sz="1200" spc="-2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эксплуатации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 algn="ctr">
                        <a:lnSpc>
                          <a:spcPts val="1400"/>
                        </a:lnSpc>
                      </a:pPr>
                      <a:r>
                        <a:rPr sz="1200" spc="-1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sz="1200" spc="8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60…+60</a:t>
                      </a:r>
                      <a:r>
                        <a:rPr sz="1200" spc="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2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°С,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2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до</a:t>
                      </a:r>
                      <a:r>
                        <a:rPr sz="1200" spc="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2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100%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algn="ctr">
                        <a:lnSpc>
                          <a:spcPts val="1400"/>
                        </a:lnSpc>
                      </a:pPr>
                      <a:r>
                        <a:rPr sz="1200" spc="-1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sz="1200" spc="8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60…+60</a:t>
                      </a:r>
                      <a:r>
                        <a:rPr sz="1200" spc="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2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°С,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2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до</a:t>
                      </a:r>
                      <a:r>
                        <a:rPr sz="1200" spc="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2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100%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algn="ctr">
                        <a:lnSpc>
                          <a:spcPts val="1400"/>
                        </a:lnSpc>
                      </a:pPr>
                      <a:r>
                        <a:rPr sz="1200" spc="-1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sz="1200" spc="8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60…+60</a:t>
                      </a:r>
                      <a:r>
                        <a:rPr sz="1200" spc="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2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°С,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2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до</a:t>
                      </a:r>
                      <a:r>
                        <a:rPr sz="1200" spc="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200" spc="-2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100%</a:t>
                      </a:r>
                      <a:endParaRPr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471627" y="3417570"/>
            <a:ext cx="421195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Системы</a:t>
            </a:r>
            <a:r>
              <a:rPr sz="1200" spc="40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покрытий</a:t>
            </a:r>
            <a:r>
              <a:rPr sz="1200" spc="40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на</a:t>
            </a:r>
            <a:r>
              <a:rPr sz="1200" spc="39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основе</a:t>
            </a:r>
            <a:r>
              <a:rPr sz="1200" spc="40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материалов</a:t>
            </a:r>
            <a:r>
              <a:rPr sz="1200" spc="39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b="1" dirty="0">
                <a:solidFill>
                  <a:srgbClr val="181818"/>
                </a:solidFill>
                <a:latin typeface="Arial"/>
                <a:cs typeface="Arial"/>
              </a:rPr>
              <a:t>TAIKOR</a:t>
            </a:r>
            <a:r>
              <a:rPr sz="1200" b="1" spc="37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200" b="1" spc="-25" dirty="0">
                <a:solidFill>
                  <a:srgbClr val="181818"/>
                </a:solidFill>
                <a:latin typeface="Arial"/>
                <a:cs typeface="Arial"/>
              </a:rPr>
              <a:t>FP </a:t>
            </a:r>
            <a:r>
              <a:rPr sz="1200" dirty="0">
                <a:latin typeface="Microsoft Sans Serif"/>
                <a:cs typeface="Microsoft Sans Serif"/>
              </a:rPr>
              <a:t>устойчивы</a:t>
            </a:r>
            <a:r>
              <a:rPr sz="1200" spc="31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ко</a:t>
            </a:r>
            <a:r>
              <a:rPr sz="1200" spc="31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всем</a:t>
            </a:r>
            <a:r>
              <a:rPr sz="1200" spc="30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видам</a:t>
            </a:r>
            <a:r>
              <a:rPr sz="1200" spc="31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атмосферных</a:t>
            </a:r>
            <a:r>
              <a:rPr sz="1200" spc="30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воздействий</a:t>
            </a:r>
            <a:r>
              <a:rPr sz="1200" spc="315" dirty="0">
                <a:latin typeface="Microsoft Sans Serif"/>
                <a:cs typeface="Microsoft Sans Serif"/>
              </a:rPr>
              <a:t> </a:t>
            </a:r>
            <a:r>
              <a:rPr sz="1200" spc="-50" dirty="0">
                <a:latin typeface="Microsoft Sans Serif"/>
                <a:cs typeface="Microsoft Sans Serif"/>
              </a:rPr>
              <a:t>и </a:t>
            </a:r>
            <a:r>
              <a:rPr sz="1200" spc="-10" dirty="0">
                <a:latin typeface="Microsoft Sans Serif"/>
                <a:cs typeface="Microsoft Sans Serif"/>
              </a:rPr>
              <a:t>агрессивным</a:t>
            </a:r>
            <a:r>
              <a:rPr sz="1200" spc="-4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средам</a:t>
            </a:r>
            <a:r>
              <a:rPr sz="1200" spc="-3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(масло,</a:t>
            </a:r>
            <a:r>
              <a:rPr sz="1200" spc="-2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бензин)</a:t>
            </a:r>
            <a:r>
              <a:rPr sz="1200" spc="-10" dirty="0">
                <a:latin typeface="Arial MT"/>
                <a:cs typeface="Arial MT"/>
              </a:rPr>
              <a:t>.</a:t>
            </a:r>
            <a:endParaRPr sz="1200">
              <a:latin typeface="Arial MT"/>
              <a:cs typeface="Arial MT"/>
            </a:endParaRPr>
          </a:p>
          <a:p>
            <a:pPr marL="12700" marR="5080" algn="just">
              <a:lnSpc>
                <a:spcPct val="100000"/>
              </a:lnSpc>
            </a:pPr>
            <a:r>
              <a:rPr sz="1200" dirty="0">
                <a:latin typeface="Microsoft Sans Serif"/>
                <a:cs typeface="Microsoft Sans Serif"/>
              </a:rPr>
              <a:t>Могут</a:t>
            </a:r>
            <a:r>
              <a:rPr sz="1200" spc="225" dirty="0">
                <a:latin typeface="Microsoft Sans Serif"/>
                <a:cs typeface="Microsoft Sans Serif"/>
              </a:rPr>
              <a:t>  </a:t>
            </a:r>
            <a:r>
              <a:rPr sz="1200" dirty="0">
                <a:latin typeface="Microsoft Sans Serif"/>
                <a:cs typeface="Microsoft Sans Serif"/>
              </a:rPr>
              <a:t>быть</a:t>
            </a:r>
            <a:r>
              <a:rPr sz="1200" spc="225" dirty="0">
                <a:latin typeface="Microsoft Sans Serif"/>
                <a:cs typeface="Microsoft Sans Serif"/>
              </a:rPr>
              <a:t>  </a:t>
            </a:r>
            <a:r>
              <a:rPr sz="1200" dirty="0">
                <a:latin typeface="Microsoft Sans Serif"/>
                <a:cs typeface="Microsoft Sans Serif"/>
              </a:rPr>
              <a:t>применены,</a:t>
            </a:r>
            <a:r>
              <a:rPr sz="1200" spc="225" dirty="0">
                <a:latin typeface="Microsoft Sans Serif"/>
                <a:cs typeface="Microsoft Sans Serif"/>
              </a:rPr>
              <a:t>  </a:t>
            </a:r>
            <a:r>
              <a:rPr sz="1200" dirty="0">
                <a:latin typeface="Microsoft Sans Serif"/>
                <a:cs typeface="Microsoft Sans Serif"/>
              </a:rPr>
              <a:t>в</a:t>
            </a:r>
            <a:r>
              <a:rPr sz="1200" spc="220" dirty="0">
                <a:latin typeface="Microsoft Sans Serif"/>
                <a:cs typeface="Microsoft Sans Serif"/>
              </a:rPr>
              <a:t>  </a:t>
            </a:r>
            <a:r>
              <a:rPr sz="1200" dirty="0">
                <a:latin typeface="Microsoft Sans Serif"/>
                <a:cs typeface="Microsoft Sans Serif"/>
              </a:rPr>
              <a:t>т</a:t>
            </a:r>
            <a:r>
              <a:rPr sz="1200" dirty="0">
                <a:latin typeface="Arial MT"/>
                <a:cs typeface="Arial MT"/>
              </a:rPr>
              <a:t>.</a:t>
            </a:r>
            <a:r>
              <a:rPr sz="1200" dirty="0">
                <a:latin typeface="Microsoft Sans Serif"/>
                <a:cs typeface="Microsoft Sans Serif"/>
              </a:rPr>
              <a:t>ч</a:t>
            </a:r>
            <a:r>
              <a:rPr sz="1200" dirty="0">
                <a:latin typeface="Arial MT"/>
                <a:cs typeface="Arial MT"/>
              </a:rPr>
              <a:t>.</a:t>
            </a:r>
            <a:r>
              <a:rPr sz="1200" spc="210" dirty="0">
                <a:latin typeface="Arial MT"/>
                <a:cs typeface="Arial MT"/>
              </a:rPr>
              <a:t>  </a:t>
            </a:r>
            <a:r>
              <a:rPr sz="1200" dirty="0">
                <a:latin typeface="Microsoft Sans Serif"/>
                <a:cs typeface="Microsoft Sans Serif"/>
              </a:rPr>
              <a:t>при</a:t>
            </a:r>
            <a:r>
              <a:rPr sz="1200" spc="229" dirty="0">
                <a:latin typeface="Microsoft Sans Serif"/>
                <a:cs typeface="Microsoft Sans Serif"/>
              </a:rPr>
              <a:t>  </a:t>
            </a:r>
            <a:r>
              <a:rPr sz="1200" spc="-20" dirty="0">
                <a:latin typeface="Microsoft Sans Serif"/>
                <a:cs typeface="Microsoft Sans Serif"/>
              </a:rPr>
              <a:t>углеводородном </a:t>
            </a:r>
            <a:r>
              <a:rPr sz="1200" spc="-10" dirty="0">
                <a:latin typeface="Microsoft Sans Serif"/>
                <a:cs typeface="Microsoft Sans Serif"/>
              </a:rPr>
              <a:t>горении</a:t>
            </a:r>
            <a:r>
              <a:rPr sz="1200" spc="-10" dirty="0">
                <a:latin typeface="Arial MT"/>
                <a:cs typeface="Arial MT"/>
              </a:rPr>
              <a:t>.</a:t>
            </a:r>
            <a:endParaRPr sz="1200">
              <a:latin typeface="Arial MT"/>
              <a:cs typeface="Arial MT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4796028" y="3476244"/>
            <a:ext cx="4139565" cy="1048385"/>
            <a:chOff x="4796028" y="3476244"/>
            <a:chExt cx="4139565" cy="1048385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796028" y="3485550"/>
              <a:ext cx="1319652" cy="993260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504176" y="3535813"/>
              <a:ext cx="1430799" cy="988757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48984" y="3476244"/>
              <a:ext cx="877823" cy="495300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048756" y="3881628"/>
              <a:ext cx="1473707" cy="408419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096000" y="3912108"/>
              <a:ext cx="1382268" cy="306323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6096000" y="3912108"/>
              <a:ext cx="1382395" cy="306705"/>
            </a:xfrm>
            <a:custGeom>
              <a:avLst/>
              <a:gdLst/>
              <a:ahLst/>
              <a:cxnLst/>
              <a:rect l="l" t="t" r="r" b="b"/>
              <a:pathLst>
                <a:path w="1382395" h="306704">
                  <a:moveTo>
                    <a:pt x="0" y="76580"/>
                  </a:moveTo>
                  <a:lnTo>
                    <a:pt x="1229105" y="76580"/>
                  </a:lnTo>
                  <a:lnTo>
                    <a:pt x="1229105" y="0"/>
                  </a:lnTo>
                  <a:lnTo>
                    <a:pt x="1382268" y="153161"/>
                  </a:lnTo>
                  <a:lnTo>
                    <a:pt x="1229105" y="306323"/>
                  </a:lnTo>
                  <a:lnTo>
                    <a:pt x="1229105" y="229742"/>
                  </a:lnTo>
                  <a:lnTo>
                    <a:pt x="0" y="229742"/>
                  </a:lnTo>
                  <a:lnTo>
                    <a:pt x="0" y="76580"/>
                  </a:lnTo>
                  <a:close/>
                </a:path>
              </a:pathLst>
            </a:custGeom>
            <a:ln w="9143">
              <a:solidFill>
                <a:srgbClr val="E11E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ЗНАНИЕ.</a:t>
            </a:r>
            <a:r>
              <a:rPr spc="-35" dirty="0"/>
              <a:t> </a:t>
            </a:r>
            <a:r>
              <a:rPr dirty="0"/>
              <a:t>ОПЫТ.</a:t>
            </a:r>
            <a:r>
              <a:rPr spc="-15" dirty="0"/>
              <a:t> </a:t>
            </a:r>
            <a:r>
              <a:rPr spc="-10" dirty="0"/>
              <a:t>МАСТЕРСТВО.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0" dirty="0"/>
              <a:t>24.11.2023</a:t>
            </a:r>
          </a:p>
        </p:txBody>
      </p:sp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spc="-50" dirty="0"/>
              <a:pPr marL="38100">
                <a:lnSpc>
                  <a:spcPct val="100000"/>
                </a:lnSpc>
                <a:spcBef>
                  <a:spcPts val="25"/>
                </a:spcBef>
              </a:pPr>
              <a:t>4</a:t>
            </a:fld>
            <a:endParaRPr spc="-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СИСТЕМЫ</a:t>
            </a:r>
            <a:r>
              <a:rPr spc="-65" dirty="0"/>
              <a:t> </a:t>
            </a:r>
            <a:r>
              <a:rPr dirty="0"/>
              <a:t>НА</a:t>
            </a:r>
            <a:r>
              <a:rPr spc="-60" dirty="0"/>
              <a:t> </a:t>
            </a:r>
            <a:r>
              <a:rPr dirty="0"/>
              <a:t>ОСНОВЕ</a:t>
            </a:r>
            <a:r>
              <a:rPr spc="-75" dirty="0"/>
              <a:t> </a:t>
            </a:r>
            <a:r>
              <a:rPr spc="-10" dirty="0"/>
              <a:t>МАТЕРИАЛОВ</a:t>
            </a:r>
            <a:r>
              <a:rPr spc="-50" dirty="0"/>
              <a:t> </a:t>
            </a:r>
            <a:r>
              <a:rPr spc="-10" dirty="0"/>
              <a:t>TAIKOR</a:t>
            </a:r>
            <a:r>
              <a:rPr spc="-65" dirty="0"/>
              <a:t> </a:t>
            </a:r>
            <a:r>
              <a:rPr spc="-25" dirty="0"/>
              <a:t>FP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337781" y="769238"/>
          <a:ext cx="8451850" cy="38385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92475"/>
                <a:gridCol w="2861310"/>
                <a:gridCol w="2298065"/>
              </a:tblGrid>
              <a:tr h="274320">
                <a:tc gridSpan="3"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200" b="1" spc="-10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TAIKOR</a:t>
                      </a:r>
                      <a:r>
                        <a:rPr sz="1200" b="1" spc="-15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FP</a:t>
                      </a:r>
                      <a:r>
                        <a:rPr sz="1200" b="1" spc="-65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Epoxy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005205">
                <a:tc>
                  <a:txBody>
                    <a:bodyPr/>
                    <a:lstStyle/>
                    <a:p>
                      <a:pPr marL="167640" indent="-76835">
                        <a:lnSpc>
                          <a:spcPct val="100000"/>
                        </a:lnSpc>
                        <a:spcBef>
                          <a:spcPts val="334"/>
                        </a:spcBef>
                        <a:buFont typeface="Arial MT"/>
                        <a:buChar char="-"/>
                        <a:tabLst>
                          <a:tab pos="167640" algn="l"/>
                        </a:tabLst>
                      </a:pPr>
                      <a:r>
                        <a:rPr sz="1000" spc="-2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Двухкомпонентный</a:t>
                      </a:r>
                      <a:r>
                        <a:rPr sz="1000" spc="5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состав;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  <a:p>
                      <a:pPr marL="167640" indent="-76835">
                        <a:lnSpc>
                          <a:spcPct val="100000"/>
                        </a:lnSpc>
                        <a:buFont typeface="Arial MT"/>
                        <a:buChar char="-"/>
                        <a:tabLst>
                          <a:tab pos="167640" algn="l"/>
                        </a:tabLst>
                      </a:pP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Нанесение</a:t>
                      </a:r>
                      <a:r>
                        <a:rPr sz="1000" spc="-1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от</a:t>
                      </a:r>
                      <a:r>
                        <a:rPr sz="1000" spc="-1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+5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°С</a:t>
                      </a:r>
                      <a:r>
                        <a:rPr sz="1000" spc="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до</a:t>
                      </a:r>
                      <a:r>
                        <a:rPr sz="1000" spc="-1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+35°С;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  <a:p>
                      <a:pPr marL="90805" marR="257810" indent="76835">
                        <a:lnSpc>
                          <a:spcPct val="100000"/>
                        </a:lnSpc>
                        <a:buFont typeface="Arial MT"/>
                        <a:buChar char="-"/>
                        <a:tabLst>
                          <a:tab pos="167640" algn="l"/>
                        </a:tabLst>
                      </a:pPr>
                      <a:r>
                        <a:rPr sz="10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Возможность</a:t>
                      </a:r>
                      <a:r>
                        <a:rPr sz="1000" spc="-1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нанесения</a:t>
                      </a:r>
                      <a:r>
                        <a:rPr sz="1000" spc="-4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1000" spc="-2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заводских</a:t>
                      </a:r>
                      <a:r>
                        <a:rPr sz="1000" spc="-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условиях</a:t>
                      </a:r>
                      <a:r>
                        <a:rPr sz="1000" spc="1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5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и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на</a:t>
                      </a:r>
                      <a:r>
                        <a:rPr sz="1000" spc="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стройплощадке;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  <a:p>
                      <a:pPr marL="167640" indent="-76835">
                        <a:lnSpc>
                          <a:spcPct val="100000"/>
                        </a:lnSpc>
                        <a:buFont typeface="Arial MT"/>
                        <a:buChar char="-"/>
                        <a:tabLst>
                          <a:tab pos="167640" algn="l"/>
                        </a:tabLst>
                      </a:pPr>
                      <a:r>
                        <a:rPr sz="10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Высокая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вибростойкость</a:t>
                      </a:r>
                      <a:r>
                        <a:rPr sz="1000" spc="-1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;</a:t>
                      </a:r>
                      <a:endParaRPr sz="1000">
                        <a:latin typeface="Arial MT"/>
                        <a:cs typeface="Arial MT"/>
                      </a:endParaRPr>
                    </a:p>
                    <a:p>
                      <a:pPr marL="167640" indent="-76835">
                        <a:lnSpc>
                          <a:spcPct val="100000"/>
                        </a:lnSpc>
                        <a:buFont typeface="Arial MT"/>
                        <a:buChar char="-"/>
                        <a:tabLst>
                          <a:tab pos="167640" algn="l"/>
                        </a:tabLst>
                      </a:pP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Не</a:t>
                      </a:r>
                      <a:r>
                        <a:rPr sz="1000" spc="-3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требует</a:t>
                      </a:r>
                      <a:r>
                        <a:rPr sz="10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армирования;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8135" indent="-226695">
                        <a:lnSpc>
                          <a:spcPct val="100000"/>
                        </a:lnSpc>
                        <a:spcBef>
                          <a:spcPts val="334"/>
                        </a:spcBef>
                        <a:buFont typeface="Arial MT"/>
                        <a:buAutoNum type="arabicPeriod"/>
                        <a:tabLst>
                          <a:tab pos="318135" algn="l"/>
                        </a:tabLst>
                      </a:pP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Стальное</a:t>
                      </a:r>
                      <a:r>
                        <a:rPr sz="1000" spc="-4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основание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  <a:p>
                      <a:pPr marL="318135" indent="-226695">
                        <a:lnSpc>
                          <a:spcPct val="100000"/>
                        </a:lnSpc>
                        <a:buFont typeface="Arial MT"/>
                        <a:buAutoNum type="arabicPeriod"/>
                        <a:tabLst>
                          <a:tab pos="318135" algn="l"/>
                        </a:tabLst>
                      </a:pP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Грунт</a:t>
                      </a:r>
                      <a:r>
                        <a:rPr sz="1000" spc="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TAIKOR</a:t>
                      </a:r>
                      <a:r>
                        <a:rPr sz="1000" spc="-2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Primer</a:t>
                      </a:r>
                      <a:r>
                        <a:rPr sz="1000" spc="-3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150</a:t>
                      </a:r>
                      <a:r>
                        <a:rPr sz="1000" spc="-3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(100</a:t>
                      </a:r>
                      <a:r>
                        <a:rPr sz="1000" spc="-1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2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мкм)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  <a:p>
                      <a:pPr marL="318135" indent="-226695">
                        <a:lnSpc>
                          <a:spcPct val="100000"/>
                        </a:lnSpc>
                        <a:buFont typeface="Arial MT"/>
                        <a:buAutoNum type="arabicPeriod"/>
                        <a:tabLst>
                          <a:tab pos="318135" algn="l"/>
                        </a:tabLst>
                      </a:pPr>
                      <a:r>
                        <a:rPr sz="10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Огнезащитный</a:t>
                      </a:r>
                      <a:r>
                        <a:rPr sz="1000" spc="2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слой</a:t>
                      </a:r>
                      <a:r>
                        <a:rPr sz="1000" spc="-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TAIKOR</a:t>
                      </a:r>
                      <a:r>
                        <a:rPr sz="1000" spc="-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FP</a:t>
                      </a:r>
                      <a:r>
                        <a:rPr sz="1000" spc="-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2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Epoxy</a:t>
                      </a:r>
                      <a:endParaRPr sz="1000">
                        <a:latin typeface="Arial MT"/>
                        <a:cs typeface="Arial MT"/>
                      </a:endParaRPr>
                    </a:p>
                    <a:p>
                      <a:pPr marL="318135" indent="-226695">
                        <a:lnSpc>
                          <a:spcPct val="100000"/>
                        </a:lnSpc>
                        <a:buFont typeface="Arial MT"/>
                        <a:buAutoNum type="arabicPeriod"/>
                        <a:tabLst>
                          <a:tab pos="318135" algn="l"/>
                        </a:tabLst>
                      </a:pP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Эмаль</a:t>
                      </a:r>
                      <a:r>
                        <a:rPr sz="1000" spc="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TAIKOR</a:t>
                      </a:r>
                      <a:r>
                        <a:rPr sz="1000" spc="-1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Top</a:t>
                      </a:r>
                      <a:r>
                        <a:rPr sz="1000" spc="-35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425</a:t>
                      </a:r>
                      <a:r>
                        <a:rPr sz="1000" spc="-2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(60</a:t>
                      </a:r>
                      <a:r>
                        <a:rPr sz="10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2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мкм)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</a:tr>
              <a:tr h="273685">
                <a:tc gridSpan="3"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200" b="1" spc="-10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TAIKOR</a:t>
                      </a:r>
                      <a:r>
                        <a:rPr sz="1200" b="1" spc="-20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FP</a:t>
                      </a:r>
                      <a:r>
                        <a:rPr sz="1200" b="1" spc="-65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Graphite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852805">
                <a:tc>
                  <a:txBody>
                    <a:bodyPr/>
                    <a:lstStyle/>
                    <a:p>
                      <a:pPr marL="167640" indent="-76835">
                        <a:lnSpc>
                          <a:spcPct val="100000"/>
                        </a:lnSpc>
                        <a:spcBef>
                          <a:spcPts val="335"/>
                        </a:spcBef>
                        <a:buFont typeface="Arial MT"/>
                        <a:buChar char="-"/>
                        <a:tabLst>
                          <a:tab pos="167640" algn="l"/>
                        </a:tabLst>
                      </a:pPr>
                      <a:r>
                        <a:rPr sz="10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Однокомпонентный</a:t>
                      </a:r>
                      <a:r>
                        <a:rPr sz="1000" spc="-2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состав;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  <a:p>
                      <a:pPr marL="167640" indent="-76835">
                        <a:lnSpc>
                          <a:spcPct val="100000"/>
                        </a:lnSpc>
                        <a:buFont typeface="Arial MT"/>
                        <a:buChar char="-"/>
                        <a:tabLst>
                          <a:tab pos="167640" algn="l"/>
                        </a:tabLst>
                      </a:pP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Нанесение</a:t>
                      </a:r>
                      <a:r>
                        <a:rPr sz="1000" spc="-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от</a:t>
                      </a:r>
                      <a:r>
                        <a:rPr sz="1000" spc="-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25</a:t>
                      </a:r>
                      <a:r>
                        <a:rPr sz="1000" spc="-2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°С</a:t>
                      </a:r>
                      <a:r>
                        <a:rPr sz="1000" spc="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до</a:t>
                      </a:r>
                      <a:r>
                        <a:rPr sz="1000" spc="-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+35°С;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  <a:p>
                      <a:pPr marL="167640" indent="-76835">
                        <a:lnSpc>
                          <a:spcPct val="100000"/>
                        </a:lnSpc>
                        <a:buFont typeface="Arial MT"/>
                        <a:buChar char="-"/>
                        <a:tabLst>
                          <a:tab pos="167640" algn="l"/>
                        </a:tabLst>
                      </a:pPr>
                      <a:r>
                        <a:rPr sz="10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Высокая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атмосферостойкость</a:t>
                      </a:r>
                      <a:r>
                        <a:rPr sz="1000" spc="-1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;</a:t>
                      </a:r>
                      <a:endParaRPr sz="1000">
                        <a:latin typeface="Arial MT"/>
                        <a:cs typeface="Arial MT"/>
                      </a:endParaRPr>
                    </a:p>
                    <a:p>
                      <a:pPr marL="167640" indent="-76835">
                        <a:lnSpc>
                          <a:spcPct val="100000"/>
                        </a:lnSpc>
                        <a:buFont typeface="Arial MT"/>
                        <a:buChar char="-"/>
                        <a:tabLst>
                          <a:tab pos="167640" algn="l"/>
                        </a:tabLst>
                      </a:pPr>
                      <a:r>
                        <a:rPr sz="10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Высокая</a:t>
                      </a:r>
                      <a:r>
                        <a:rPr sz="1000" spc="-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вибростойкость</a:t>
                      </a:r>
                      <a:r>
                        <a:rPr sz="1000" spc="-1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;</a:t>
                      </a:r>
                      <a:endParaRPr sz="1000">
                        <a:latin typeface="Arial MT"/>
                        <a:cs typeface="Arial MT"/>
                      </a:endParaRPr>
                    </a:p>
                    <a:p>
                      <a:pPr marL="167640" indent="-76835">
                        <a:lnSpc>
                          <a:spcPct val="100000"/>
                        </a:lnSpc>
                        <a:spcBef>
                          <a:spcPts val="5"/>
                        </a:spcBef>
                        <a:buFont typeface="Arial MT"/>
                        <a:buChar char="-"/>
                        <a:tabLst>
                          <a:tab pos="167640" algn="l"/>
                        </a:tabLst>
                      </a:pP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Не</a:t>
                      </a:r>
                      <a:r>
                        <a:rPr sz="1000" spc="-3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требует</a:t>
                      </a:r>
                      <a:r>
                        <a:rPr sz="10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армирования;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8135" indent="-226695">
                        <a:lnSpc>
                          <a:spcPct val="100000"/>
                        </a:lnSpc>
                        <a:spcBef>
                          <a:spcPts val="335"/>
                        </a:spcBef>
                        <a:buFont typeface="Arial MT"/>
                        <a:buAutoNum type="arabicPeriod"/>
                        <a:tabLst>
                          <a:tab pos="318135" algn="l"/>
                        </a:tabLst>
                      </a:pP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Стальное</a:t>
                      </a:r>
                      <a:r>
                        <a:rPr sz="1000" spc="-4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основание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  <a:p>
                      <a:pPr marL="318135" indent="-226695">
                        <a:lnSpc>
                          <a:spcPct val="100000"/>
                        </a:lnSpc>
                        <a:buFont typeface="Arial MT"/>
                        <a:buAutoNum type="arabicPeriod"/>
                        <a:tabLst>
                          <a:tab pos="318135" algn="l"/>
                        </a:tabLst>
                      </a:pP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Грунт</a:t>
                      </a:r>
                      <a:r>
                        <a:rPr sz="1000" spc="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TAIKOR</a:t>
                      </a:r>
                      <a:r>
                        <a:rPr sz="1000" spc="-2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Primer</a:t>
                      </a:r>
                      <a:r>
                        <a:rPr sz="1000" spc="-3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150</a:t>
                      </a:r>
                      <a:r>
                        <a:rPr sz="1000" spc="-3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(100</a:t>
                      </a:r>
                      <a:r>
                        <a:rPr sz="1000" spc="-1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2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мкм)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  <a:p>
                      <a:pPr marL="318135" indent="-226695">
                        <a:lnSpc>
                          <a:spcPct val="100000"/>
                        </a:lnSpc>
                        <a:buFont typeface="Arial MT"/>
                        <a:buAutoNum type="arabicPeriod"/>
                        <a:tabLst>
                          <a:tab pos="318135" algn="l"/>
                        </a:tabLst>
                      </a:pPr>
                      <a:r>
                        <a:rPr sz="10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Огнезащитный</a:t>
                      </a:r>
                      <a:r>
                        <a:rPr sz="1000" spc="2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слой</a:t>
                      </a:r>
                      <a:r>
                        <a:rPr sz="1000" spc="-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TAIKOR</a:t>
                      </a:r>
                      <a:r>
                        <a:rPr sz="1000" spc="-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FP</a:t>
                      </a:r>
                      <a:r>
                        <a:rPr sz="1000" spc="-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Graphite</a:t>
                      </a:r>
                      <a:endParaRPr sz="1000">
                        <a:latin typeface="Arial MT"/>
                        <a:cs typeface="Arial MT"/>
                      </a:endParaRPr>
                    </a:p>
                    <a:p>
                      <a:pPr marL="318135" indent="-226695">
                        <a:lnSpc>
                          <a:spcPct val="100000"/>
                        </a:lnSpc>
                        <a:buFont typeface="Arial MT"/>
                        <a:buAutoNum type="arabicPeriod"/>
                        <a:tabLst>
                          <a:tab pos="318135" algn="l"/>
                        </a:tabLst>
                      </a:pP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Эмаль</a:t>
                      </a:r>
                      <a:r>
                        <a:rPr sz="1000" spc="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TAIKOR</a:t>
                      </a:r>
                      <a:r>
                        <a:rPr sz="1000" spc="-2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Top</a:t>
                      </a:r>
                      <a:r>
                        <a:rPr sz="1000" spc="-35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425</a:t>
                      </a:r>
                      <a:r>
                        <a:rPr sz="1000" spc="-3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(60</a:t>
                      </a:r>
                      <a:r>
                        <a:rPr sz="1000" spc="-1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2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мкм)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</a:tr>
              <a:tr h="274320">
                <a:tc gridSpan="3"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200" b="1" spc="-10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TAIKOR</a:t>
                      </a:r>
                      <a:r>
                        <a:rPr sz="1200" b="1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FP</a:t>
                      </a:r>
                      <a:r>
                        <a:rPr sz="1200" b="1" spc="-55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Extra</a:t>
                      </a:r>
                      <a:r>
                        <a:rPr sz="1200" b="1" spc="-40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+</a:t>
                      </a:r>
                      <a:r>
                        <a:rPr sz="1200" b="1" spc="-40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TAIKOR</a:t>
                      </a:r>
                      <a:r>
                        <a:rPr sz="1200" b="1" spc="5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FP</a:t>
                      </a:r>
                      <a:r>
                        <a:rPr sz="1200" b="1" spc="-45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Graphite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158240">
                <a:tc>
                  <a:txBody>
                    <a:bodyPr/>
                    <a:lstStyle/>
                    <a:p>
                      <a:pPr marL="167640" indent="-76835">
                        <a:lnSpc>
                          <a:spcPct val="100000"/>
                        </a:lnSpc>
                        <a:spcBef>
                          <a:spcPts val="340"/>
                        </a:spcBef>
                        <a:buFont typeface="Arial MT"/>
                        <a:buChar char="-"/>
                        <a:tabLst>
                          <a:tab pos="167640" algn="l"/>
                        </a:tabLst>
                      </a:pPr>
                      <a:r>
                        <a:rPr sz="10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Однокомпонентный</a:t>
                      </a:r>
                      <a:r>
                        <a:rPr sz="1000" spc="-2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состав;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  <a:p>
                      <a:pPr marL="167640" indent="-76835">
                        <a:lnSpc>
                          <a:spcPct val="100000"/>
                        </a:lnSpc>
                        <a:buFont typeface="Arial MT"/>
                        <a:buChar char="-"/>
                        <a:tabLst>
                          <a:tab pos="167640" algn="l"/>
                        </a:tabLst>
                      </a:pP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Нанесение</a:t>
                      </a:r>
                      <a:r>
                        <a:rPr sz="1000" spc="-1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от</a:t>
                      </a:r>
                      <a:r>
                        <a:rPr sz="10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+5°С</a:t>
                      </a:r>
                      <a:r>
                        <a:rPr sz="1000" spc="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до</a:t>
                      </a:r>
                      <a:r>
                        <a:rPr sz="10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+40°С;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  <a:p>
                      <a:pPr marL="167640" indent="-76835">
                        <a:lnSpc>
                          <a:spcPct val="100000"/>
                        </a:lnSpc>
                        <a:buFont typeface="Arial MT"/>
                        <a:buChar char="-"/>
                        <a:tabLst>
                          <a:tab pos="167640" algn="l"/>
                        </a:tabLst>
                      </a:pPr>
                      <a:r>
                        <a:rPr sz="10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Углеводородное</a:t>
                      </a:r>
                      <a:r>
                        <a:rPr sz="1000" spc="5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горение;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  <a:p>
                      <a:pPr marL="167640" indent="-76835">
                        <a:lnSpc>
                          <a:spcPct val="100000"/>
                        </a:lnSpc>
                        <a:buFont typeface="Arial MT"/>
                        <a:buChar char="-"/>
                        <a:tabLst>
                          <a:tab pos="167640" algn="l"/>
                        </a:tabLst>
                      </a:pP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Повышенная</a:t>
                      </a:r>
                      <a:r>
                        <a:rPr sz="1000" spc="-4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химическая</a:t>
                      </a:r>
                      <a:r>
                        <a:rPr sz="1000" spc="-2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стойкость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  <a:p>
                      <a:pPr marL="167640" indent="-76835">
                        <a:lnSpc>
                          <a:spcPct val="100000"/>
                        </a:lnSpc>
                        <a:buFont typeface="Arial MT"/>
                        <a:buChar char="-"/>
                        <a:tabLst>
                          <a:tab pos="167640" algn="l"/>
                        </a:tabLst>
                      </a:pP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Требует</a:t>
                      </a:r>
                      <a:r>
                        <a:rPr sz="1000" spc="-2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армирования</a:t>
                      </a:r>
                      <a:r>
                        <a:rPr sz="1000" spc="-2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(при</a:t>
                      </a:r>
                      <a:r>
                        <a:rPr sz="1000" spc="-3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толщ.</a:t>
                      </a:r>
                      <a:r>
                        <a:rPr sz="1000" spc="-1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&gt;5мм).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8135" indent="-226695">
                        <a:lnSpc>
                          <a:spcPct val="100000"/>
                        </a:lnSpc>
                        <a:spcBef>
                          <a:spcPts val="340"/>
                        </a:spcBef>
                        <a:buFont typeface="Arial MT"/>
                        <a:buAutoNum type="arabicPeriod"/>
                        <a:tabLst>
                          <a:tab pos="318135" algn="l"/>
                        </a:tabLst>
                      </a:pP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Стальное</a:t>
                      </a:r>
                      <a:r>
                        <a:rPr sz="1000" spc="-4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основание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  <a:p>
                      <a:pPr marL="318135" indent="-226695">
                        <a:lnSpc>
                          <a:spcPct val="100000"/>
                        </a:lnSpc>
                        <a:buFont typeface="Arial MT"/>
                        <a:buAutoNum type="arabicPeriod"/>
                        <a:tabLst>
                          <a:tab pos="318135" algn="l"/>
                        </a:tabLst>
                      </a:pP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Грунт</a:t>
                      </a:r>
                      <a:r>
                        <a:rPr sz="1000" spc="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TAIKOR</a:t>
                      </a:r>
                      <a:r>
                        <a:rPr sz="1000" spc="-2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Primer</a:t>
                      </a:r>
                      <a:r>
                        <a:rPr sz="1000" spc="-3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150</a:t>
                      </a:r>
                      <a:r>
                        <a:rPr sz="1000" spc="-3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(100</a:t>
                      </a:r>
                      <a:r>
                        <a:rPr sz="1000" spc="-1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2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мкм)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  <a:p>
                      <a:pPr marL="318135" marR="238760" indent="-226695">
                        <a:lnSpc>
                          <a:spcPct val="100000"/>
                        </a:lnSpc>
                        <a:buAutoNum type="arabicPeriod"/>
                        <a:tabLst>
                          <a:tab pos="320040" algn="l"/>
                        </a:tabLst>
                      </a:pPr>
                      <a:r>
                        <a:rPr sz="100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TAIKOR</a:t>
                      </a:r>
                      <a:r>
                        <a:rPr sz="1000" spc="-25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FP</a:t>
                      </a:r>
                      <a:r>
                        <a:rPr sz="1000" spc="-15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Extra</a:t>
                      </a:r>
                      <a:r>
                        <a:rPr sz="1000" spc="-15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spc="26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–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теплоизолирующий 	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слой</a:t>
                      </a:r>
                      <a:r>
                        <a:rPr sz="10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для</a:t>
                      </a:r>
                      <a:r>
                        <a:rPr sz="1000" spc="1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создания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конструктивной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  <a:p>
                      <a:pPr marL="320040">
                        <a:lnSpc>
                          <a:spcPct val="100000"/>
                        </a:lnSpc>
                      </a:pPr>
                      <a:r>
                        <a:rPr sz="10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огнезащиты</a:t>
                      </a:r>
                      <a:r>
                        <a:rPr sz="1000" spc="2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+</a:t>
                      </a:r>
                      <a:r>
                        <a:rPr sz="10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армирующая</a:t>
                      </a:r>
                      <a:r>
                        <a:rPr sz="1000" spc="4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2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сетка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  <a:p>
                      <a:pPr marL="318135" indent="-226695">
                        <a:lnSpc>
                          <a:spcPct val="100000"/>
                        </a:lnSpc>
                        <a:buFont typeface="Arial MT"/>
                        <a:buAutoNum type="arabicPeriod" startAt="4"/>
                        <a:tabLst>
                          <a:tab pos="318135" algn="l"/>
                        </a:tabLst>
                      </a:pPr>
                      <a:r>
                        <a:rPr sz="10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Огнезащитный</a:t>
                      </a:r>
                      <a:r>
                        <a:rPr sz="1000" spc="2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слой</a:t>
                      </a:r>
                      <a:r>
                        <a:rPr sz="1000" spc="-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TAIKOR</a:t>
                      </a:r>
                      <a:r>
                        <a:rPr sz="1000" spc="-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FP</a:t>
                      </a:r>
                      <a:r>
                        <a:rPr sz="1000" spc="-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Graphite</a:t>
                      </a:r>
                      <a:endParaRPr sz="1000">
                        <a:latin typeface="Arial MT"/>
                        <a:cs typeface="Arial MT"/>
                      </a:endParaRPr>
                    </a:p>
                    <a:p>
                      <a:pPr marL="318135" indent="-226695">
                        <a:lnSpc>
                          <a:spcPct val="100000"/>
                        </a:lnSpc>
                        <a:buFont typeface="Arial MT"/>
                        <a:buAutoNum type="arabicPeriod" startAt="4"/>
                        <a:tabLst>
                          <a:tab pos="318135" algn="l"/>
                        </a:tabLst>
                      </a:pP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Эмаль</a:t>
                      </a:r>
                      <a:r>
                        <a:rPr sz="1000" spc="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TAIKOR</a:t>
                      </a:r>
                      <a:r>
                        <a:rPr sz="1000" spc="-1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Top</a:t>
                      </a:r>
                      <a:r>
                        <a:rPr sz="1000" spc="-35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425</a:t>
                      </a:r>
                      <a:r>
                        <a:rPr sz="1000" spc="-2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(60</a:t>
                      </a:r>
                      <a:r>
                        <a:rPr sz="10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2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мкм)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66788" y="3541776"/>
            <a:ext cx="1225296" cy="107442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014971" y="1001267"/>
            <a:ext cx="1277112" cy="1018031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094219" y="2243327"/>
            <a:ext cx="1156716" cy="987552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ЗНАНИЕ.</a:t>
            </a:r>
            <a:r>
              <a:rPr spc="-35" dirty="0"/>
              <a:t> </a:t>
            </a:r>
            <a:r>
              <a:rPr dirty="0"/>
              <a:t>ОПЫТ.</a:t>
            </a:r>
            <a:r>
              <a:rPr spc="-15" dirty="0"/>
              <a:t> </a:t>
            </a:r>
            <a:r>
              <a:rPr spc="-10" dirty="0"/>
              <a:t>МАСТЕРСТВО.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0" dirty="0"/>
              <a:t>24.11.2023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spc="-50" dirty="0"/>
              <a:pPr marL="38100">
                <a:lnSpc>
                  <a:spcPct val="100000"/>
                </a:lnSpc>
                <a:spcBef>
                  <a:spcPts val="25"/>
                </a:spcBef>
              </a:pPr>
              <a:t>5</a:t>
            </a:fld>
            <a:endParaRPr spc="-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ОГНЕЗАЩИТНАЯ</a:t>
            </a:r>
            <a:r>
              <a:rPr spc="-100" dirty="0"/>
              <a:t> </a:t>
            </a:r>
            <a:r>
              <a:rPr spc="-10" dirty="0"/>
              <a:t>ЭФФЕКТИВНОСТЬ</a:t>
            </a:r>
            <a:r>
              <a:rPr spc="-85" dirty="0"/>
              <a:t> </a:t>
            </a:r>
            <a:r>
              <a:rPr spc="-10" dirty="0"/>
              <a:t>TAIKOR</a:t>
            </a:r>
            <a:r>
              <a:rPr spc="-80" dirty="0"/>
              <a:t> </a:t>
            </a:r>
            <a:r>
              <a:rPr spc="-25" dirty="0"/>
              <a:t>FP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ЗНАНИЕ.</a:t>
            </a:r>
            <a:r>
              <a:rPr spc="-35" dirty="0"/>
              <a:t> </a:t>
            </a:r>
            <a:r>
              <a:rPr dirty="0"/>
              <a:t>ОПЫТ.</a:t>
            </a:r>
            <a:r>
              <a:rPr spc="-15" dirty="0"/>
              <a:t> </a:t>
            </a:r>
            <a:r>
              <a:rPr spc="-10" dirty="0"/>
              <a:t>МАСТЕРСТВО.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0" dirty="0"/>
              <a:t>24.11.2023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spc="-50" dirty="0"/>
              <a:pPr marL="38100">
                <a:lnSpc>
                  <a:spcPct val="100000"/>
                </a:lnSpc>
                <a:spcBef>
                  <a:spcPts val="25"/>
                </a:spcBef>
              </a:pPr>
              <a:t>6</a:t>
            </a:fld>
            <a:endParaRPr spc="-50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61962" y="928242"/>
          <a:ext cx="6914513" cy="701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89555"/>
                <a:gridCol w="563244"/>
                <a:gridCol w="640714"/>
                <a:gridCol w="673735"/>
                <a:gridCol w="798195"/>
                <a:gridCol w="699135"/>
                <a:gridCol w="749935"/>
              </a:tblGrid>
              <a:tr h="175260">
                <a:tc>
                  <a:txBody>
                    <a:bodyPr/>
                    <a:lstStyle/>
                    <a:p>
                      <a:pPr marL="42862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b="1" spc="-10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Огнезащитная</a:t>
                      </a:r>
                      <a:r>
                        <a:rPr sz="1000" b="1" spc="45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эффективность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b="1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15</a:t>
                      </a:r>
                      <a:r>
                        <a:rPr sz="1000" b="1" spc="-15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мин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b="1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30</a:t>
                      </a:r>
                      <a:r>
                        <a:rPr sz="1000" b="1" spc="-15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мин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b="1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45</a:t>
                      </a:r>
                      <a:r>
                        <a:rPr sz="1000" b="1" spc="-15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мин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b="1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60</a:t>
                      </a:r>
                      <a:r>
                        <a:rPr sz="1000" b="1" spc="-15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мин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b="1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90</a:t>
                      </a:r>
                      <a:r>
                        <a:rPr sz="1000" b="1" spc="-15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мин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b="1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120</a:t>
                      </a:r>
                      <a:r>
                        <a:rPr sz="1000" b="1" spc="-30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мин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Приведенная</a:t>
                      </a:r>
                      <a:r>
                        <a:rPr sz="1000" spc="-3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толщина</a:t>
                      </a:r>
                      <a:r>
                        <a:rPr sz="1000" spc="-2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металла,</a:t>
                      </a:r>
                      <a:r>
                        <a:rPr sz="1000" spc="-2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2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мм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445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spc="-25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3,4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4445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spc="-25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3,4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4445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spc="-25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3,4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4445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spc="-25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3,4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4445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spc="-25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5,8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4445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spc="-25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5,8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4445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Толщина</a:t>
                      </a:r>
                      <a:r>
                        <a:rPr sz="1000" spc="-1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огнезащитного</a:t>
                      </a:r>
                      <a:r>
                        <a:rPr sz="1000" spc="-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покрытия,</a:t>
                      </a:r>
                      <a:r>
                        <a:rPr sz="1000" spc="-1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2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мм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381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2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1,70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81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2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2,30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81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2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3,40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81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2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4,30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81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2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4,90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81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000" spc="-2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7,50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381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Теоретический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расход,</a:t>
                      </a:r>
                      <a:r>
                        <a:rPr sz="1000" spc="-3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кг/м</a:t>
                      </a:r>
                      <a:r>
                        <a:rPr sz="975" spc="-15" baseline="25641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2</a:t>
                      </a:r>
                      <a:endParaRPr sz="975" baseline="25641">
                        <a:latin typeface="Arial MT"/>
                        <a:cs typeface="Arial MT"/>
                      </a:endParaRPr>
                    </a:p>
                  </a:txBody>
                  <a:tcPr marL="0" marR="0" marT="4445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spc="-2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1,85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4445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spc="-2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2,51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4445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spc="-2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3,71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4445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spc="-2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4,69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4445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spc="-2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5,34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4445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spc="-2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8,18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4445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474065" y="695960"/>
            <a:ext cx="620141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181818"/>
                </a:solidFill>
                <a:latin typeface="Arial MT"/>
                <a:cs typeface="Arial MT"/>
              </a:rPr>
              <a:t>1.</a:t>
            </a:r>
            <a:r>
              <a:rPr sz="1000" spc="-35" dirty="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sz="10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Огнезащитная</a:t>
            </a:r>
            <a:r>
              <a:rPr sz="1000" spc="-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0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эффективность</a:t>
            </a:r>
            <a:r>
              <a:rPr sz="1000" spc="3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0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покрытия</a:t>
            </a:r>
            <a:r>
              <a:rPr sz="100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000" b="1" dirty="0">
                <a:solidFill>
                  <a:srgbClr val="181818"/>
                </a:solidFill>
                <a:latin typeface="Arial"/>
                <a:cs typeface="Arial"/>
              </a:rPr>
              <a:t>TAIKOR</a:t>
            </a:r>
            <a:r>
              <a:rPr sz="1000" b="1" spc="-1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181818"/>
                </a:solidFill>
                <a:latin typeface="Arial"/>
                <a:cs typeface="Arial"/>
              </a:rPr>
              <a:t>FP</a:t>
            </a:r>
            <a:r>
              <a:rPr sz="1000" b="1" spc="-2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181818"/>
                </a:solidFill>
                <a:latin typeface="Arial"/>
                <a:cs typeface="Arial"/>
              </a:rPr>
              <a:t>Epoxy</a:t>
            </a:r>
            <a:r>
              <a:rPr sz="1000" b="1" spc="-3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181818"/>
                </a:solidFill>
                <a:latin typeface="Microsoft Sans Serif"/>
                <a:cs typeface="Microsoft Sans Serif"/>
              </a:rPr>
              <a:t>на</a:t>
            </a:r>
            <a:r>
              <a:rPr sz="1000" spc="-3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181818"/>
                </a:solidFill>
                <a:latin typeface="Microsoft Sans Serif"/>
                <a:cs typeface="Microsoft Sans Serif"/>
              </a:rPr>
              <a:t>приведенной</a:t>
            </a:r>
            <a:r>
              <a:rPr sz="1000" spc="-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181818"/>
                </a:solidFill>
                <a:latin typeface="Microsoft Sans Serif"/>
                <a:cs typeface="Microsoft Sans Serif"/>
              </a:rPr>
              <a:t>толщине</a:t>
            </a:r>
            <a:r>
              <a:rPr sz="1000" spc="1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181818"/>
                </a:solidFill>
                <a:latin typeface="Microsoft Sans Serif"/>
                <a:cs typeface="Microsoft Sans Serif"/>
              </a:rPr>
              <a:t>металла 3,4</a:t>
            </a:r>
            <a:r>
              <a:rPr sz="1000" spc="-2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000" spc="-25" dirty="0">
                <a:solidFill>
                  <a:srgbClr val="181818"/>
                </a:solidFill>
                <a:latin typeface="Microsoft Sans Serif"/>
                <a:cs typeface="Microsoft Sans Serif"/>
              </a:rPr>
              <a:t>мм</a:t>
            </a:r>
            <a:endParaRPr sz="1000">
              <a:latin typeface="Microsoft Sans Serif"/>
              <a:cs typeface="Microsoft Sans Serif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461962" y="1918080"/>
          <a:ext cx="6297928" cy="6997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77185"/>
                <a:gridCol w="810260"/>
                <a:gridCol w="810260"/>
                <a:gridCol w="899794"/>
                <a:gridCol w="900429"/>
              </a:tblGrid>
              <a:tr h="175260">
                <a:tc>
                  <a:txBody>
                    <a:bodyPr/>
                    <a:lstStyle/>
                    <a:p>
                      <a:pPr marL="47244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b="1" spc="-10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Огнезащитная</a:t>
                      </a:r>
                      <a:r>
                        <a:rPr sz="1000" b="1" spc="45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эффективность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b="1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15</a:t>
                      </a:r>
                      <a:r>
                        <a:rPr sz="1000" b="1" spc="-15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мин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b="1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30</a:t>
                      </a:r>
                      <a:r>
                        <a:rPr sz="1000" b="1" spc="-15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мин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b="1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45</a:t>
                      </a:r>
                      <a:r>
                        <a:rPr sz="1000" b="1" spc="-15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мин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b="1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60</a:t>
                      </a:r>
                      <a:r>
                        <a:rPr sz="1000" b="1" spc="-15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мин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</a:tr>
              <a:tr h="174625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Приведенная</a:t>
                      </a:r>
                      <a:r>
                        <a:rPr sz="1000" spc="-3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толщина</a:t>
                      </a:r>
                      <a:r>
                        <a:rPr sz="1000" spc="-2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металла,</a:t>
                      </a:r>
                      <a:r>
                        <a:rPr sz="1000" spc="-2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2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мм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445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spc="-25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3,4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4445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spc="-25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3,4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4445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spc="-25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3,4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4445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spc="-25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3,4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4445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Толщина</a:t>
                      </a:r>
                      <a:r>
                        <a:rPr sz="1000" spc="-1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огнезащитного</a:t>
                      </a:r>
                      <a:r>
                        <a:rPr sz="1000" spc="-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покрытия,</a:t>
                      </a:r>
                      <a:r>
                        <a:rPr sz="1000" spc="-1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2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мм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445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spc="-2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0,38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4445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spc="-2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0,56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4445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spc="-2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1,10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4445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spc="-2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1,72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4445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</a:tr>
              <a:tr h="174625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Теоретический </a:t>
                      </a: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расход,</a:t>
                      </a:r>
                      <a:r>
                        <a:rPr sz="1000" spc="-3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1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кг/м</a:t>
                      </a:r>
                      <a:r>
                        <a:rPr sz="975" spc="-15" baseline="25641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2</a:t>
                      </a:r>
                      <a:endParaRPr sz="975" baseline="25641">
                        <a:latin typeface="Arial MT"/>
                        <a:cs typeface="Arial MT"/>
                      </a:endParaRPr>
                    </a:p>
                  </a:txBody>
                  <a:tcPr marL="0" marR="0" marT="4445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spc="-2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0,67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4445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spc="-2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0,99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4445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spc="-2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1,94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4445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000" spc="-2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3,03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4445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474065" y="1710054"/>
            <a:ext cx="634238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181818"/>
                </a:solidFill>
                <a:latin typeface="Arial MT"/>
                <a:cs typeface="Arial MT"/>
              </a:rPr>
              <a:t>2.</a:t>
            </a:r>
            <a:r>
              <a:rPr sz="1000" spc="-35" dirty="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sz="10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Огнезащитная эффективность</a:t>
            </a:r>
            <a:r>
              <a:rPr sz="1000" spc="3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0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покрытия</a:t>
            </a:r>
            <a:r>
              <a:rPr sz="100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000" b="1" dirty="0">
                <a:solidFill>
                  <a:srgbClr val="181818"/>
                </a:solidFill>
                <a:latin typeface="Arial"/>
                <a:cs typeface="Arial"/>
              </a:rPr>
              <a:t>TAIKOR</a:t>
            </a:r>
            <a:r>
              <a:rPr sz="1000" b="1" spc="-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181818"/>
                </a:solidFill>
                <a:latin typeface="Arial"/>
                <a:cs typeface="Arial"/>
              </a:rPr>
              <a:t>FP</a:t>
            </a:r>
            <a:r>
              <a:rPr sz="1000" b="1" spc="-2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181818"/>
                </a:solidFill>
                <a:latin typeface="Arial"/>
                <a:cs typeface="Arial"/>
              </a:rPr>
              <a:t>Graphite</a:t>
            </a:r>
            <a:r>
              <a:rPr sz="1000" b="1" spc="-4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181818"/>
                </a:solidFill>
                <a:latin typeface="Microsoft Sans Serif"/>
                <a:cs typeface="Microsoft Sans Serif"/>
              </a:rPr>
              <a:t>на</a:t>
            </a:r>
            <a:r>
              <a:rPr sz="1000" spc="-2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181818"/>
                </a:solidFill>
                <a:latin typeface="Microsoft Sans Serif"/>
                <a:cs typeface="Microsoft Sans Serif"/>
              </a:rPr>
              <a:t>приведенной</a:t>
            </a:r>
            <a:r>
              <a:rPr sz="1000" spc="-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181818"/>
                </a:solidFill>
                <a:latin typeface="Microsoft Sans Serif"/>
                <a:cs typeface="Microsoft Sans Serif"/>
              </a:rPr>
              <a:t>толщине</a:t>
            </a:r>
            <a:r>
              <a:rPr sz="1000" spc="1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181818"/>
                </a:solidFill>
                <a:latin typeface="Microsoft Sans Serif"/>
                <a:cs typeface="Microsoft Sans Serif"/>
              </a:rPr>
              <a:t>металла </a:t>
            </a:r>
            <a:r>
              <a:rPr sz="1000" dirty="0">
                <a:solidFill>
                  <a:srgbClr val="181818"/>
                </a:solidFill>
                <a:latin typeface="Arial MT"/>
                <a:cs typeface="Arial MT"/>
              </a:rPr>
              <a:t>3,4</a:t>
            </a:r>
            <a:r>
              <a:rPr sz="1000" spc="-45" dirty="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sz="1000" spc="-25" dirty="0">
                <a:solidFill>
                  <a:srgbClr val="181818"/>
                </a:solidFill>
                <a:latin typeface="Microsoft Sans Serif"/>
                <a:cs typeface="Microsoft Sans Serif"/>
              </a:rPr>
              <a:t>мм</a:t>
            </a:r>
            <a:endParaRPr sz="1000">
              <a:latin typeface="Microsoft Sans Serif"/>
              <a:cs typeface="Microsoft Sans Serif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461962" y="2925064"/>
          <a:ext cx="7807323" cy="15500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95475"/>
                <a:gridCol w="1629410"/>
                <a:gridCol w="1322705"/>
                <a:gridCol w="1700529"/>
                <a:gridCol w="1259204"/>
              </a:tblGrid>
              <a:tr h="162560">
                <a:tc rowSpan="2">
                  <a:txBody>
                    <a:bodyPr/>
                    <a:lstStyle/>
                    <a:p>
                      <a:pPr marL="4445" algn="ctr">
                        <a:lnSpc>
                          <a:spcPts val="1170"/>
                        </a:lnSpc>
                      </a:pPr>
                      <a:r>
                        <a:rPr sz="1000" b="1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Приведенная</a:t>
                      </a:r>
                      <a:r>
                        <a:rPr sz="1000" b="1" spc="-45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толщина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b="1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металла,</a:t>
                      </a:r>
                      <a:r>
                        <a:rPr sz="1000" b="1" spc="-50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35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мм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960755">
                        <a:lnSpc>
                          <a:spcPts val="1170"/>
                        </a:lnSpc>
                      </a:pPr>
                      <a:r>
                        <a:rPr sz="1000" b="1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TAIKOR</a:t>
                      </a:r>
                      <a:r>
                        <a:rPr sz="1000" b="1" spc="-10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FP</a:t>
                      </a:r>
                      <a:r>
                        <a:rPr sz="1000" b="1" spc="-35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Extra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861694">
                        <a:lnSpc>
                          <a:spcPts val="1170"/>
                        </a:lnSpc>
                      </a:pPr>
                      <a:r>
                        <a:rPr sz="1000" b="1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TAIKOR</a:t>
                      </a:r>
                      <a:r>
                        <a:rPr sz="1000" b="1" spc="-10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FP</a:t>
                      </a:r>
                      <a:r>
                        <a:rPr sz="1000" b="1" spc="-35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Graphite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625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170"/>
                        </a:lnSpc>
                      </a:pPr>
                      <a:r>
                        <a:rPr sz="1000" b="1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Толщина</a:t>
                      </a:r>
                      <a:r>
                        <a:rPr sz="1000" b="1" spc="-55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покрытия,</a:t>
                      </a:r>
                      <a:r>
                        <a:rPr sz="1000" b="1" spc="-55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мм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ts val="1170"/>
                        </a:lnSpc>
                      </a:pPr>
                      <a:r>
                        <a:rPr sz="1000" b="1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Расход,</a:t>
                      </a:r>
                      <a:r>
                        <a:rPr sz="1000" b="1" spc="-40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кг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1170"/>
                        </a:lnSpc>
                      </a:pPr>
                      <a:r>
                        <a:rPr sz="1000" b="1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Толщина</a:t>
                      </a:r>
                      <a:r>
                        <a:rPr sz="1000" b="1" spc="-50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покрытия,</a:t>
                      </a:r>
                      <a:r>
                        <a:rPr sz="1000" b="1" spc="-50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мм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ts val="1170"/>
                        </a:lnSpc>
                      </a:pPr>
                      <a:r>
                        <a:rPr sz="1000" b="1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Расход,</a:t>
                      </a:r>
                      <a:r>
                        <a:rPr sz="1000" b="1" spc="-35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кг/м</a:t>
                      </a:r>
                      <a:r>
                        <a:rPr sz="975" b="1" spc="-15" baseline="25641" dirty="0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975" baseline="25641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</a:tr>
              <a:tr h="175260">
                <a:tc gridSpan="5">
                  <a:txBody>
                    <a:bodyPr/>
                    <a:lstStyle/>
                    <a:p>
                      <a:pPr marR="571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90,</a:t>
                      </a:r>
                      <a:r>
                        <a:rPr sz="1000" spc="-1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000" spc="-2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мин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508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7462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spc="-25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2,4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spc="-2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2,60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spc="-2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2,60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spc="-2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3,15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spc="-2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5,54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spc="-25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3,4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spc="-2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2,60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spc="-2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2,60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spc="-2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2,60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spc="-2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4,58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spc="-25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5,8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spc="-2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2,60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spc="-2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2,60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spc="-2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2,30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spc="-2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4,05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</a:tr>
              <a:tr h="174625">
                <a:tc gridSpan="5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120,</a:t>
                      </a:r>
                      <a:r>
                        <a:rPr sz="1000" spc="-25" dirty="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мин</a:t>
                      </a:r>
                      <a:endParaRPr sz="10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508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7526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spc="-25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3,4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spc="-2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3,10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spc="-2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3,10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spc="-2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3,50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spc="-2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6,16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</a:tr>
              <a:tr h="17462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spc="-25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5,8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spc="-2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3,10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spc="-2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3,10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spc="-2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2,70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000" spc="-20" dirty="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4,75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12700">
                      <a:solidFill>
                        <a:srgbClr val="181818"/>
                      </a:solidFill>
                      <a:prstDash val="solid"/>
                    </a:lnL>
                    <a:lnR w="12700">
                      <a:solidFill>
                        <a:srgbClr val="181818"/>
                      </a:solidFill>
                      <a:prstDash val="solid"/>
                    </a:lnR>
                    <a:lnT w="12700">
                      <a:solidFill>
                        <a:srgbClr val="181818"/>
                      </a:solidFill>
                      <a:prstDash val="solid"/>
                    </a:lnT>
                    <a:lnB w="12700">
                      <a:solidFill>
                        <a:srgbClr val="18181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8" name="object 8"/>
          <p:cNvSpPr txBox="1"/>
          <p:nvPr/>
        </p:nvSpPr>
        <p:spPr>
          <a:xfrm>
            <a:off x="474065" y="2704845"/>
            <a:ext cx="794258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181818"/>
                </a:solidFill>
                <a:latin typeface="Arial MT"/>
                <a:cs typeface="Arial MT"/>
              </a:rPr>
              <a:t>3.</a:t>
            </a:r>
            <a:r>
              <a:rPr sz="1000" spc="-40" dirty="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sz="1000" dirty="0">
                <a:solidFill>
                  <a:srgbClr val="181818"/>
                </a:solidFill>
                <a:latin typeface="Microsoft Sans Serif"/>
                <a:cs typeface="Microsoft Sans Serif"/>
              </a:rPr>
              <a:t>Толщины</a:t>
            </a:r>
            <a:r>
              <a:rPr sz="10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181818"/>
                </a:solidFill>
                <a:latin typeface="Microsoft Sans Serif"/>
                <a:cs typeface="Microsoft Sans Serif"/>
              </a:rPr>
              <a:t>сухих</a:t>
            </a:r>
            <a:r>
              <a:rPr sz="1000" spc="1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181818"/>
                </a:solidFill>
                <a:latin typeface="Microsoft Sans Serif"/>
                <a:cs typeface="Microsoft Sans Serif"/>
              </a:rPr>
              <a:t>слоев</a:t>
            </a:r>
            <a:r>
              <a:rPr sz="1000" spc="-1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181818"/>
                </a:solidFill>
                <a:latin typeface="Microsoft Sans Serif"/>
                <a:cs typeface="Microsoft Sans Serif"/>
              </a:rPr>
              <a:t>и</a:t>
            </a:r>
            <a:r>
              <a:rPr sz="1000" spc="-1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0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теоретический</a:t>
            </a:r>
            <a:r>
              <a:rPr sz="1000" spc="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181818"/>
                </a:solidFill>
                <a:latin typeface="Microsoft Sans Serif"/>
                <a:cs typeface="Microsoft Sans Serif"/>
              </a:rPr>
              <a:t>расход</a:t>
            </a:r>
            <a:r>
              <a:rPr sz="1000" spc="-3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0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огнезащитных</a:t>
            </a:r>
            <a:r>
              <a:rPr sz="1000" dirty="0">
                <a:solidFill>
                  <a:srgbClr val="181818"/>
                </a:solidFill>
                <a:latin typeface="Microsoft Sans Serif"/>
                <a:cs typeface="Microsoft Sans Serif"/>
              </a:rPr>
              <a:t> материалов,</a:t>
            </a:r>
            <a:r>
              <a:rPr sz="1000" spc="1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181818"/>
                </a:solidFill>
                <a:latin typeface="Microsoft Sans Serif"/>
                <a:cs typeface="Microsoft Sans Serif"/>
              </a:rPr>
              <a:t>составляющих</a:t>
            </a:r>
            <a:r>
              <a:rPr sz="1000" spc="2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000" b="1" dirty="0">
                <a:solidFill>
                  <a:srgbClr val="181818"/>
                </a:solidFill>
                <a:latin typeface="Arial"/>
                <a:cs typeface="Arial"/>
              </a:rPr>
              <a:t>TAIKOR</a:t>
            </a:r>
            <a:r>
              <a:rPr sz="1000" b="1" spc="-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181818"/>
                </a:solidFill>
                <a:latin typeface="Arial"/>
                <a:cs typeface="Arial"/>
              </a:rPr>
              <a:t>FP</a:t>
            </a:r>
            <a:r>
              <a:rPr sz="1000" b="1" spc="-4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181818"/>
                </a:solidFill>
                <a:latin typeface="Arial"/>
                <a:cs typeface="Arial"/>
              </a:rPr>
              <a:t>Extra</a:t>
            </a:r>
            <a:r>
              <a:rPr sz="1000" b="1" spc="-3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181818"/>
                </a:solidFill>
                <a:latin typeface="Arial"/>
                <a:cs typeface="Arial"/>
              </a:rPr>
              <a:t>+</a:t>
            </a:r>
            <a:r>
              <a:rPr sz="1000" b="1" spc="-3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181818"/>
                </a:solidFill>
                <a:latin typeface="Arial"/>
                <a:cs typeface="Arial"/>
              </a:rPr>
              <a:t>TAIKOR</a:t>
            </a:r>
            <a:r>
              <a:rPr sz="1000" b="1" spc="-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181818"/>
                </a:solidFill>
                <a:latin typeface="Arial"/>
                <a:cs typeface="Arial"/>
              </a:rPr>
              <a:t>FP</a:t>
            </a:r>
            <a:r>
              <a:rPr sz="1000" b="1" spc="-3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181818"/>
                </a:solidFill>
                <a:latin typeface="Arial"/>
                <a:cs typeface="Arial"/>
              </a:rPr>
              <a:t>Graphite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ПРИВЕДЕННАЯ</a:t>
            </a:r>
            <a:r>
              <a:rPr spc="-95" dirty="0"/>
              <a:t> </a:t>
            </a:r>
            <a:r>
              <a:rPr spc="-10" dirty="0"/>
              <a:t>ТОЛЩИНА</a:t>
            </a:r>
            <a:r>
              <a:rPr spc="-120" dirty="0"/>
              <a:t> </a:t>
            </a:r>
            <a:r>
              <a:rPr spc="-10" dirty="0"/>
              <a:t>МЕТАЛЛА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27736" y="691972"/>
            <a:ext cx="8288020" cy="48323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solidFill>
                  <a:srgbClr val="333333"/>
                </a:solidFill>
                <a:latin typeface="Microsoft Sans Serif"/>
                <a:cs typeface="Microsoft Sans Serif"/>
              </a:rPr>
              <a:t>Приведённая</a:t>
            </a:r>
            <a:r>
              <a:rPr sz="1000" spc="495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333333"/>
                </a:solidFill>
                <a:latin typeface="Microsoft Sans Serif"/>
                <a:cs typeface="Microsoft Sans Serif"/>
              </a:rPr>
              <a:t>толщина</a:t>
            </a:r>
            <a:r>
              <a:rPr sz="1000" spc="125" dirty="0">
                <a:solidFill>
                  <a:srgbClr val="333333"/>
                </a:solidFill>
                <a:latin typeface="Microsoft Sans Serif"/>
                <a:cs typeface="Microsoft Sans Serif"/>
              </a:rPr>
              <a:t>  </a:t>
            </a:r>
            <a:r>
              <a:rPr sz="1000" dirty="0">
                <a:solidFill>
                  <a:srgbClr val="333333"/>
                </a:solidFill>
                <a:latin typeface="Microsoft Sans Serif"/>
                <a:cs typeface="Microsoft Sans Serif"/>
              </a:rPr>
              <a:t>металла</a:t>
            </a:r>
            <a:r>
              <a:rPr sz="1000" spc="114" dirty="0">
                <a:solidFill>
                  <a:srgbClr val="333333"/>
                </a:solidFill>
                <a:latin typeface="Microsoft Sans Serif"/>
                <a:cs typeface="Microsoft Sans Serif"/>
              </a:rPr>
              <a:t>  </a:t>
            </a:r>
            <a:r>
              <a:rPr sz="1000" dirty="0">
                <a:solidFill>
                  <a:srgbClr val="333333"/>
                </a:solidFill>
                <a:latin typeface="Microsoft Sans Serif"/>
                <a:cs typeface="Microsoft Sans Serif"/>
              </a:rPr>
              <a:t>(ПТМ)</a:t>
            </a:r>
            <a:r>
              <a:rPr sz="1000" spc="125" dirty="0">
                <a:solidFill>
                  <a:srgbClr val="333333"/>
                </a:solidFill>
                <a:latin typeface="Microsoft Sans Serif"/>
                <a:cs typeface="Microsoft Sans Serif"/>
              </a:rPr>
              <a:t>  </a:t>
            </a:r>
            <a:r>
              <a:rPr sz="1000" dirty="0">
                <a:solidFill>
                  <a:srgbClr val="333333"/>
                </a:solidFill>
                <a:latin typeface="Arial MT"/>
                <a:cs typeface="Arial MT"/>
              </a:rPr>
              <a:t>-</a:t>
            </a:r>
            <a:r>
              <a:rPr sz="1000" spc="495" dirty="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sz="1000" dirty="0">
                <a:solidFill>
                  <a:srgbClr val="333333"/>
                </a:solidFill>
                <a:latin typeface="Microsoft Sans Serif"/>
                <a:cs typeface="Microsoft Sans Serif"/>
              </a:rPr>
              <a:t>это</a:t>
            </a:r>
            <a:r>
              <a:rPr sz="1000" spc="495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333333"/>
                </a:solidFill>
                <a:latin typeface="Microsoft Sans Serif"/>
                <a:cs typeface="Microsoft Sans Serif"/>
              </a:rPr>
              <a:t>важнейший</a:t>
            </a:r>
            <a:r>
              <a:rPr sz="1000" spc="114" dirty="0">
                <a:solidFill>
                  <a:srgbClr val="333333"/>
                </a:solidFill>
                <a:latin typeface="Microsoft Sans Serif"/>
                <a:cs typeface="Microsoft Sans Serif"/>
              </a:rPr>
              <a:t>  </a:t>
            </a:r>
            <a:r>
              <a:rPr sz="1000" dirty="0">
                <a:solidFill>
                  <a:srgbClr val="333333"/>
                </a:solidFill>
                <a:latin typeface="Microsoft Sans Serif"/>
                <a:cs typeface="Microsoft Sans Serif"/>
              </a:rPr>
              <a:t>параметр,</a:t>
            </a:r>
            <a:r>
              <a:rPr sz="1000" spc="120" dirty="0">
                <a:solidFill>
                  <a:srgbClr val="333333"/>
                </a:solidFill>
                <a:latin typeface="Microsoft Sans Serif"/>
                <a:cs typeface="Microsoft Sans Serif"/>
              </a:rPr>
              <a:t>  </a:t>
            </a:r>
            <a:r>
              <a:rPr sz="1000" dirty="0">
                <a:solidFill>
                  <a:srgbClr val="333333"/>
                </a:solidFill>
                <a:latin typeface="Microsoft Sans Serif"/>
                <a:cs typeface="Microsoft Sans Serif"/>
              </a:rPr>
              <a:t>на</a:t>
            </a:r>
            <a:r>
              <a:rPr sz="1000" spc="120" dirty="0">
                <a:solidFill>
                  <a:srgbClr val="333333"/>
                </a:solidFill>
                <a:latin typeface="Microsoft Sans Serif"/>
                <a:cs typeface="Microsoft Sans Serif"/>
              </a:rPr>
              <a:t>  </a:t>
            </a:r>
            <a:r>
              <a:rPr sz="1000" dirty="0">
                <a:solidFill>
                  <a:srgbClr val="333333"/>
                </a:solidFill>
                <a:latin typeface="Microsoft Sans Serif"/>
                <a:cs typeface="Microsoft Sans Serif"/>
              </a:rPr>
              <a:t>основе</a:t>
            </a:r>
            <a:r>
              <a:rPr sz="1000" spc="114" dirty="0">
                <a:solidFill>
                  <a:srgbClr val="333333"/>
                </a:solidFill>
                <a:latin typeface="Microsoft Sans Serif"/>
                <a:cs typeface="Microsoft Sans Serif"/>
              </a:rPr>
              <a:t>  </a:t>
            </a:r>
            <a:r>
              <a:rPr sz="1000" dirty="0">
                <a:solidFill>
                  <a:srgbClr val="333333"/>
                </a:solidFill>
                <a:latin typeface="Microsoft Sans Serif"/>
                <a:cs typeface="Microsoft Sans Serif"/>
              </a:rPr>
              <a:t>которого</a:t>
            </a:r>
            <a:r>
              <a:rPr sz="1000" spc="120" dirty="0">
                <a:solidFill>
                  <a:srgbClr val="333333"/>
                </a:solidFill>
                <a:latin typeface="Microsoft Sans Serif"/>
                <a:cs typeface="Microsoft Sans Serif"/>
              </a:rPr>
              <a:t>  </a:t>
            </a:r>
            <a:r>
              <a:rPr sz="1000" dirty="0">
                <a:solidFill>
                  <a:srgbClr val="333333"/>
                </a:solidFill>
                <a:latin typeface="Microsoft Sans Serif"/>
                <a:cs typeface="Microsoft Sans Serif"/>
              </a:rPr>
              <a:t>рассчитывается</a:t>
            </a:r>
            <a:r>
              <a:rPr sz="1000" spc="120" dirty="0">
                <a:solidFill>
                  <a:srgbClr val="333333"/>
                </a:solidFill>
                <a:latin typeface="Microsoft Sans Serif"/>
                <a:cs typeface="Microsoft Sans Serif"/>
              </a:rPr>
              <a:t>  </a:t>
            </a:r>
            <a:r>
              <a:rPr sz="1000" dirty="0">
                <a:solidFill>
                  <a:srgbClr val="333333"/>
                </a:solidFill>
                <a:latin typeface="Microsoft Sans Serif"/>
                <a:cs typeface="Microsoft Sans Serif"/>
              </a:rPr>
              <a:t>огнезащита</a:t>
            </a:r>
            <a:r>
              <a:rPr sz="1000" spc="120" dirty="0">
                <a:solidFill>
                  <a:srgbClr val="333333"/>
                </a:solidFill>
                <a:latin typeface="Microsoft Sans Serif"/>
                <a:cs typeface="Microsoft Sans Serif"/>
              </a:rPr>
              <a:t>  </a:t>
            </a:r>
            <a:r>
              <a:rPr sz="1000" spc="-10" dirty="0">
                <a:solidFill>
                  <a:srgbClr val="333333"/>
                </a:solidFill>
                <a:latin typeface="Microsoft Sans Serif"/>
                <a:cs typeface="Microsoft Sans Serif"/>
              </a:rPr>
              <a:t>несущих металлических</a:t>
            </a:r>
            <a:r>
              <a:rPr sz="1000" spc="10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spc="-10" dirty="0">
                <a:solidFill>
                  <a:srgbClr val="333333"/>
                </a:solidFill>
                <a:latin typeface="Microsoft Sans Serif"/>
                <a:cs typeface="Microsoft Sans Serif"/>
              </a:rPr>
              <a:t>конструкций,</a:t>
            </a:r>
            <a:r>
              <a:rPr sz="1000" dirty="0">
                <a:solidFill>
                  <a:srgbClr val="333333"/>
                </a:solidFill>
                <a:latin typeface="Microsoft Sans Serif"/>
                <a:cs typeface="Microsoft Sans Serif"/>
              </a:rPr>
              <a:t> определенный в</a:t>
            </a:r>
            <a:r>
              <a:rPr sz="1000" spc="-5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333333"/>
                </a:solidFill>
                <a:latin typeface="Microsoft Sans Serif"/>
                <a:cs typeface="Microsoft Sans Serif"/>
              </a:rPr>
              <a:t>ГОСТ</a:t>
            </a:r>
            <a:r>
              <a:rPr sz="1000" spc="15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333333"/>
                </a:solidFill>
                <a:latin typeface="Microsoft Sans Serif"/>
                <a:cs typeface="Microsoft Sans Serif"/>
              </a:rPr>
              <a:t>Р</a:t>
            </a:r>
            <a:r>
              <a:rPr sz="1000" spc="-5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spc="-10" dirty="0">
                <a:solidFill>
                  <a:srgbClr val="333333"/>
                </a:solidFill>
                <a:latin typeface="Arial MT"/>
                <a:cs typeface="Arial MT"/>
              </a:rPr>
              <a:t>53295-</a:t>
            </a:r>
            <a:r>
              <a:rPr sz="1000" dirty="0">
                <a:solidFill>
                  <a:srgbClr val="333333"/>
                </a:solidFill>
                <a:latin typeface="Arial MT"/>
                <a:cs typeface="Arial MT"/>
              </a:rPr>
              <a:t>2009,</a:t>
            </a:r>
            <a:r>
              <a:rPr sz="1000" spc="-15" dirty="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sz="1000" spc="-30" dirty="0">
                <a:solidFill>
                  <a:srgbClr val="333333"/>
                </a:solidFill>
                <a:latin typeface="Microsoft Sans Serif"/>
                <a:cs typeface="Microsoft Sans Serif"/>
              </a:rPr>
              <a:t>как</a:t>
            </a:r>
            <a:r>
              <a:rPr sz="1000" spc="-10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b="1" dirty="0">
                <a:solidFill>
                  <a:srgbClr val="333333"/>
                </a:solidFill>
                <a:latin typeface="Arial"/>
                <a:cs typeface="Arial"/>
              </a:rPr>
              <a:t>отношение</a:t>
            </a:r>
            <a:r>
              <a:rPr sz="1000" b="1" spc="-2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333333"/>
                </a:solidFill>
                <a:latin typeface="Arial"/>
                <a:cs typeface="Arial"/>
              </a:rPr>
              <a:t>площади</a:t>
            </a:r>
            <a:r>
              <a:rPr sz="1000" b="1" spc="-1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333333"/>
                </a:solidFill>
                <a:latin typeface="Arial"/>
                <a:cs typeface="Arial"/>
              </a:rPr>
              <a:t>поперечного</a:t>
            </a:r>
            <a:r>
              <a:rPr sz="1000" b="1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333333"/>
                </a:solidFill>
                <a:latin typeface="Arial"/>
                <a:cs typeface="Arial"/>
              </a:rPr>
              <a:t>сечения</a:t>
            </a:r>
            <a:r>
              <a:rPr sz="1000" b="1" spc="-2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333333"/>
                </a:solidFill>
                <a:latin typeface="Arial"/>
                <a:cs typeface="Arial"/>
              </a:rPr>
              <a:t>металлоконструкции</a:t>
            </a:r>
            <a:r>
              <a:rPr sz="1000" b="1" spc="50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333333"/>
                </a:solidFill>
                <a:latin typeface="Arial"/>
                <a:cs typeface="Arial"/>
              </a:rPr>
              <a:t>к</a:t>
            </a:r>
            <a:r>
              <a:rPr sz="1000" b="1" spc="-3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333333"/>
                </a:solidFill>
                <a:latin typeface="Arial"/>
                <a:cs typeface="Arial"/>
              </a:rPr>
              <a:t>периметру</a:t>
            </a:r>
            <a:r>
              <a:rPr sz="1000" b="1" spc="-3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333333"/>
                </a:solidFill>
                <a:latin typeface="Arial"/>
                <a:cs typeface="Arial"/>
              </a:rPr>
              <a:t>её</a:t>
            </a:r>
            <a:r>
              <a:rPr sz="1000" b="1" spc="-3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333333"/>
                </a:solidFill>
                <a:latin typeface="Arial"/>
                <a:cs typeface="Arial"/>
              </a:rPr>
              <a:t>обогреваемой</a:t>
            </a:r>
            <a:r>
              <a:rPr sz="1000" b="1" spc="-4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333333"/>
                </a:solidFill>
                <a:latin typeface="Arial"/>
                <a:cs typeface="Arial"/>
              </a:rPr>
              <a:t>поверхности</a:t>
            </a:r>
            <a:r>
              <a:rPr sz="1000" b="1" spc="-2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333333"/>
                </a:solidFill>
                <a:latin typeface="Microsoft Sans Serif"/>
                <a:cs typeface="Microsoft Sans Serif"/>
              </a:rPr>
              <a:t>(таким</a:t>
            </a:r>
            <a:r>
              <a:rPr sz="1000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spc="-10" dirty="0">
                <a:solidFill>
                  <a:srgbClr val="333333"/>
                </a:solidFill>
                <a:latin typeface="Microsoft Sans Serif"/>
                <a:cs typeface="Microsoft Sans Serif"/>
              </a:rPr>
              <a:t>образом,</a:t>
            </a:r>
            <a:r>
              <a:rPr sz="1000" spc="-25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333333"/>
                </a:solidFill>
                <a:latin typeface="Microsoft Sans Serif"/>
                <a:cs typeface="Microsoft Sans Serif"/>
              </a:rPr>
              <a:t>приведенная</a:t>
            </a:r>
            <a:r>
              <a:rPr sz="1000" spc="-10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333333"/>
                </a:solidFill>
                <a:latin typeface="Microsoft Sans Serif"/>
                <a:cs typeface="Microsoft Sans Serif"/>
              </a:rPr>
              <a:t>толщина</a:t>
            </a:r>
            <a:r>
              <a:rPr sz="1000" spc="5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333333"/>
                </a:solidFill>
                <a:latin typeface="Microsoft Sans Serif"/>
                <a:cs typeface="Microsoft Sans Serif"/>
              </a:rPr>
              <a:t>металла</a:t>
            </a:r>
            <a:r>
              <a:rPr sz="1000" spc="-5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333333"/>
                </a:solidFill>
                <a:latin typeface="Microsoft Sans Serif"/>
                <a:cs typeface="Microsoft Sans Serif"/>
              </a:rPr>
              <a:t>не</a:t>
            </a:r>
            <a:r>
              <a:rPr sz="1000" spc="-20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333333"/>
                </a:solidFill>
                <a:latin typeface="Microsoft Sans Serif"/>
                <a:cs typeface="Microsoft Sans Serif"/>
              </a:rPr>
              <a:t>равна</a:t>
            </a:r>
            <a:r>
              <a:rPr sz="1000" spc="-20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dirty="0">
                <a:solidFill>
                  <a:srgbClr val="333333"/>
                </a:solidFill>
                <a:latin typeface="Microsoft Sans Serif"/>
                <a:cs typeface="Microsoft Sans Serif"/>
              </a:rPr>
              <a:t>толщине</a:t>
            </a:r>
            <a:r>
              <a:rPr sz="1000" spc="15" dirty="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sz="1000" spc="-10" dirty="0">
                <a:solidFill>
                  <a:srgbClr val="333333"/>
                </a:solidFill>
                <a:latin typeface="Microsoft Sans Serif"/>
                <a:cs typeface="Microsoft Sans Serif"/>
              </a:rPr>
              <a:t>металла)</a:t>
            </a:r>
            <a:r>
              <a:rPr sz="1000" spc="-10" dirty="0">
                <a:solidFill>
                  <a:srgbClr val="333333"/>
                </a:solidFill>
                <a:latin typeface="Arial MT"/>
                <a:cs typeface="Arial MT"/>
              </a:rPr>
              <a:t>.</a:t>
            </a:r>
            <a:endParaRPr sz="1000">
              <a:latin typeface="Arial MT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1006" y="1358893"/>
            <a:ext cx="3318909" cy="1699252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057205" y="1249397"/>
            <a:ext cx="3970828" cy="1082322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08647" y="3397455"/>
            <a:ext cx="2729378" cy="964171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020146" y="2494068"/>
            <a:ext cx="4065292" cy="611843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660263" y="3291530"/>
            <a:ext cx="5257046" cy="457509"/>
          </a:xfrm>
          <a:prstGeom prst="rect">
            <a:avLst/>
          </a:prstGeom>
        </p:spPr>
      </p:pic>
      <p:grpSp>
        <p:nvGrpSpPr>
          <p:cNvPr id="9" name="object 9"/>
          <p:cNvGrpSpPr/>
          <p:nvPr/>
        </p:nvGrpSpPr>
        <p:grpSpPr>
          <a:xfrm>
            <a:off x="3538728" y="3799332"/>
            <a:ext cx="5605780" cy="824865"/>
            <a:chOff x="3538728" y="3799332"/>
            <a:chExt cx="5605780" cy="824865"/>
          </a:xfrm>
        </p:grpSpPr>
        <p:pic>
          <p:nvPicPr>
            <p:cNvPr id="10" name="object 1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657674" y="3799332"/>
              <a:ext cx="5262894" cy="809244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538728" y="4509516"/>
              <a:ext cx="5605272" cy="11430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3582162" y="4545330"/>
              <a:ext cx="5511800" cy="6985"/>
            </a:xfrm>
            <a:custGeom>
              <a:avLst/>
              <a:gdLst/>
              <a:ahLst/>
              <a:cxnLst/>
              <a:rect l="l" t="t" r="r" b="b"/>
              <a:pathLst>
                <a:path w="5511800" h="6985">
                  <a:moveTo>
                    <a:pt x="0" y="6985"/>
                  </a:moveTo>
                  <a:lnTo>
                    <a:pt x="5511799" y="0"/>
                  </a:lnTo>
                </a:path>
              </a:pathLst>
            </a:custGeom>
            <a:ln w="25908">
              <a:solidFill>
                <a:srgbClr val="E1231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ЗНАНИЕ.</a:t>
            </a:r>
            <a:r>
              <a:rPr spc="-35" dirty="0"/>
              <a:t> </a:t>
            </a:r>
            <a:r>
              <a:rPr dirty="0"/>
              <a:t>ОПЫТ.</a:t>
            </a:r>
            <a:r>
              <a:rPr spc="-15" dirty="0"/>
              <a:t> </a:t>
            </a:r>
            <a:r>
              <a:rPr spc="-10" dirty="0"/>
              <a:t>МАСТЕРСТВО.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0" dirty="0"/>
              <a:t>24.11.2023</a:t>
            </a:r>
          </a:p>
        </p:txBody>
      </p:sp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spc="-50" dirty="0"/>
              <a:pPr marL="38100">
                <a:lnSpc>
                  <a:spcPct val="100000"/>
                </a:lnSpc>
                <a:spcBef>
                  <a:spcPts val="25"/>
                </a:spcBef>
              </a:pPr>
              <a:t>7</a:t>
            </a:fld>
            <a:endParaRPr spc="-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СЕРТИФИКАЦИЯ</a:t>
            </a:r>
            <a:r>
              <a:rPr spc="-70" dirty="0"/>
              <a:t> </a:t>
            </a:r>
            <a:r>
              <a:rPr spc="-10" dirty="0"/>
              <a:t>МАТЕРИАЛОВ</a:t>
            </a:r>
            <a:r>
              <a:rPr spc="-65" dirty="0"/>
              <a:t> </a:t>
            </a:r>
            <a:r>
              <a:rPr spc="-20" dirty="0"/>
              <a:t>TAIKOR</a:t>
            </a:r>
            <a:r>
              <a:rPr spc="-70" dirty="0"/>
              <a:t> </a:t>
            </a:r>
            <a:r>
              <a:rPr spc="-25" dirty="0"/>
              <a:t>FP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6938" y="730758"/>
            <a:ext cx="8157209" cy="20377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 algn="just">
              <a:lnSpc>
                <a:spcPct val="100000"/>
              </a:lnSpc>
              <a:spcBef>
                <a:spcPts val="100"/>
              </a:spcBef>
              <a:buFont typeface="Arial MT"/>
              <a:buAutoNum type="arabicPeriod"/>
              <a:tabLst>
                <a:tab pos="241300" algn="l"/>
              </a:tabLst>
            </a:pP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На</a:t>
            </a:r>
            <a:r>
              <a:rPr sz="1200" spc="-4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все</a:t>
            </a:r>
            <a:r>
              <a:rPr sz="1200" spc="-1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материалы</a:t>
            </a:r>
            <a:r>
              <a:rPr sz="1200" spc="-7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181818"/>
                </a:solidFill>
                <a:latin typeface="Arial MT"/>
                <a:cs typeface="Arial MT"/>
              </a:rPr>
              <a:t>TAIKOR</a:t>
            </a:r>
            <a:r>
              <a:rPr sz="1200" spc="-35" dirty="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181818"/>
                </a:solidFill>
                <a:latin typeface="Arial MT"/>
                <a:cs typeface="Arial MT"/>
              </a:rPr>
              <a:t>FP</a:t>
            </a:r>
            <a:r>
              <a:rPr sz="1200" spc="-45" dirty="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получены</a:t>
            </a:r>
            <a:r>
              <a:rPr sz="1200" spc="-2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Свидетельства</a:t>
            </a:r>
            <a:r>
              <a:rPr sz="1200" spc="-4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о</a:t>
            </a:r>
            <a:r>
              <a:rPr sz="1200" spc="-3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государственной</a:t>
            </a:r>
            <a:r>
              <a:rPr sz="1200" spc="-3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регистрации</a:t>
            </a:r>
            <a:r>
              <a:rPr sz="1200" spc="-2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продукции</a:t>
            </a:r>
            <a:r>
              <a:rPr sz="1200" spc="-2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315" dirty="0">
                <a:solidFill>
                  <a:srgbClr val="181818"/>
                </a:solidFill>
                <a:latin typeface="Microsoft Sans Serif"/>
                <a:cs typeface="Microsoft Sans Serif"/>
              </a:rPr>
              <a:t>–</a:t>
            </a:r>
            <a:r>
              <a:rPr sz="1200" spc="-2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20" dirty="0">
                <a:solidFill>
                  <a:srgbClr val="181818"/>
                </a:solidFill>
                <a:latin typeface="Microsoft Sans Serif"/>
                <a:cs typeface="Microsoft Sans Serif"/>
              </a:rPr>
              <a:t>СГР</a:t>
            </a:r>
            <a:r>
              <a:rPr sz="1200" spc="-20" dirty="0">
                <a:solidFill>
                  <a:srgbClr val="181818"/>
                </a:solidFill>
                <a:latin typeface="Arial MT"/>
                <a:cs typeface="Arial MT"/>
              </a:rPr>
              <a:t>;</a:t>
            </a:r>
            <a:endParaRPr sz="1200">
              <a:latin typeface="Arial MT"/>
              <a:cs typeface="Arial MT"/>
            </a:endParaRPr>
          </a:p>
          <a:p>
            <a:pPr marL="241300" indent="-228600" algn="just">
              <a:lnSpc>
                <a:spcPct val="100000"/>
              </a:lnSpc>
              <a:buFont typeface="Arial MT"/>
              <a:buAutoNum type="arabicPeriod"/>
              <a:tabLst>
                <a:tab pos="241300" algn="l"/>
              </a:tabLst>
            </a:pP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Огнезащитные</a:t>
            </a:r>
            <a:r>
              <a:rPr sz="1200" spc="90" dirty="0">
                <a:solidFill>
                  <a:srgbClr val="181818"/>
                </a:solidFill>
                <a:latin typeface="Microsoft Sans Serif"/>
                <a:cs typeface="Microsoft Sans Serif"/>
              </a:rPr>
              <a:t> 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составы</a:t>
            </a:r>
            <a:r>
              <a:rPr sz="1200" spc="95" dirty="0">
                <a:solidFill>
                  <a:srgbClr val="181818"/>
                </a:solidFill>
                <a:latin typeface="Microsoft Sans Serif"/>
                <a:cs typeface="Microsoft Sans Serif"/>
              </a:rPr>
              <a:t>  </a:t>
            </a:r>
            <a:r>
              <a:rPr sz="1200" b="1" i="1" dirty="0">
                <a:solidFill>
                  <a:srgbClr val="181818"/>
                </a:solidFill>
                <a:latin typeface="Arial"/>
                <a:cs typeface="Arial"/>
              </a:rPr>
              <a:t>TAIKOR</a:t>
            </a:r>
            <a:r>
              <a:rPr sz="1200" b="1" i="1" spc="49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200" b="1" i="1" dirty="0">
                <a:solidFill>
                  <a:srgbClr val="181818"/>
                </a:solidFill>
                <a:latin typeface="Arial"/>
                <a:cs typeface="Arial"/>
              </a:rPr>
              <a:t>FP</a:t>
            </a:r>
            <a:r>
              <a:rPr sz="1200" b="1" i="1" spc="46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прошли</a:t>
            </a:r>
            <a:r>
              <a:rPr sz="1200" spc="95" dirty="0">
                <a:solidFill>
                  <a:srgbClr val="181818"/>
                </a:solidFill>
                <a:latin typeface="Microsoft Sans Serif"/>
                <a:cs typeface="Microsoft Sans Serif"/>
              </a:rPr>
              <a:t> 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обязательную</a:t>
            </a:r>
            <a:r>
              <a:rPr sz="1200" spc="100" dirty="0">
                <a:solidFill>
                  <a:srgbClr val="181818"/>
                </a:solidFill>
                <a:latin typeface="Microsoft Sans Serif"/>
                <a:cs typeface="Microsoft Sans Serif"/>
              </a:rPr>
              <a:t> 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и</a:t>
            </a:r>
            <a:r>
              <a:rPr sz="1200" spc="95" dirty="0">
                <a:solidFill>
                  <a:srgbClr val="181818"/>
                </a:solidFill>
                <a:latin typeface="Microsoft Sans Serif"/>
                <a:cs typeface="Microsoft Sans Serif"/>
              </a:rPr>
              <a:t> 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добровольную</a:t>
            </a:r>
            <a:r>
              <a:rPr sz="1200" spc="95" dirty="0">
                <a:solidFill>
                  <a:srgbClr val="181818"/>
                </a:solidFill>
                <a:latin typeface="Microsoft Sans Serif"/>
                <a:cs typeface="Microsoft Sans Serif"/>
              </a:rPr>
              <a:t> 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сертификацию</a:t>
            </a:r>
            <a:r>
              <a:rPr sz="1200" spc="90" dirty="0">
                <a:solidFill>
                  <a:srgbClr val="181818"/>
                </a:solidFill>
                <a:latin typeface="Microsoft Sans Serif"/>
                <a:cs typeface="Microsoft Sans Serif"/>
              </a:rPr>
              <a:t> 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в</a:t>
            </a:r>
            <a:r>
              <a:rPr sz="1200" spc="95" dirty="0">
                <a:solidFill>
                  <a:srgbClr val="181818"/>
                </a:solidFill>
                <a:latin typeface="Microsoft Sans Serif"/>
                <a:cs typeface="Microsoft Sans Serif"/>
              </a:rPr>
              <a:t>  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области</a:t>
            </a:r>
            <a:endParaRPr sz="1200">
              <a:latin typeface="Microsoft Sans Serif"/>
              <a:cs typeface="Microsoft Sans Serif"/>
            </a:endParaRPr>
          </a:p>
          <a:p>
            <a:pPr marL="241300" algn="just">
              <a:lnSpc>
                <a:spcPct val="100000"/>
              </a:lnSpc>
            </a:pP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огнезащитной</a:t>
            </a:r>
            <a:r>
              <a:rPr sz="1200" spc="-7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эффективности,</a:t>
            </a:r>
            <a:r>
              <a:rPr sz="1200" spc="-4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получены</a:t>
            </a:r>
            <a:r>
              <a:rPr sz="1200" spc="-5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сертификаты</a:t>
            </a:r>
            <a:r>
              <a:rPr sz="1200" spc="-7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соответствия</a:t>
            </a:r>
            <a:r>
              <a:rPr sz="1200" spc="-10" dirty="0">
                <a:solidFill>
                  <a:srgbClr val="181818"/>
                </a:solidFill>
                <a:latin typeface="Arial MT"/>
                <a:cs typeface="Arial MT"/>
              </a:rPr>
              <a:t>;</a:t>
            </a:r>
            <a:endParaRPr sz="1200">
              <a:latin typeface="Arial MT"/>
              <a:cs typeface="Arial MT"/>
            </a:endParaRPr>
          </a:p>
          <a:p>
            <a:pPr marL="241300" marR="5080" indent="-228600" algn="just">
              <a:lnSpc>
                <a:spcPct val="100000"/>
              </a:lnSpc>
              <a:buFont typeface="Arial MT"/>
              <a:buAutoNum type="arabicPeriod" startAt="3"/>
              <a:tabLst>
                <a:tab pos="241300" algn="l"/>
              </a:tabLst>
            </a:pP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Системы</a:t>
            </a:r>
            <a:r>
              <a:rPr sz="1200" spc="7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на</a:t>
            </a:r>
            <a:r>
              <a:rPr sz="1200" spc="7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основе</a:t>
            </a:r>
            <a:r>
              <a:rPr sz="1200" spc="6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материалов</a:t>
            </a:r>
            <a:r>
              <a:rPr sz="1200" spc="7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b="1" i="1" dirty="0">
                <a:solidFill>
                  <a:srgbClr val="181818"/>
                </a:solidFill>
                <a:latin typeface="Arial"/>
                <a:cs typeface="Arial"/>
              </a:rPr>
              <a:t>TAIKOR</a:t>
            </a:r>
            <a:r>
              <a:rPr sz="1200" b="1" i="1" spc="5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200" b="1" i="1" dirty="0">
                <a:solidFill>
                  <a:srgbClr val="181818"/>
                </a:solidFill>
                <a:latin typeface="Arial"/>
                <a:cs typeface="Arial"/>
              </a:rPr>
              <a:t>FP</a:t>
            </a:r>
            <a:r>
              <a:rPr sz="1200" b="1" i="1" spc="1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прошли</a:t>
            </a:r>
            <a:r>
              <a:rPr sz="1200" spc="7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ускоренные</a:t>
            </a:r>
            <a:r>
              <a:rPr sz="1200" spc="7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испытания</a:t>
            </a:r>
            <a:r>
              <a:rPr sz="1200" spc="6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в</a:t>
            </a:r>
            <a:r>
              <a:rPr sz="1200" spc="6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аккредитованной</a:t>
            </a:r>
            <a:r>
              <a:rPr sz="1200" spc="7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лаборатории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ЦНИИС</a:t>
            </a:r>
            <a:r>
              <a:rPr sz="1200" spc="21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и</a:t>
            </a:r>
            <a:r>
              <a:rPr sz="1200" spc="22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могут</a:t>
            </a:r>
            <a:r>
              <a:rPr sz="1200" spc="21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быть</a:t>
            </a:r>
            <a:r>
              <a:rPr sz="1200" spc="22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рекомендованы</a:t>
            </a:r>
            <a:r>
              <a:rPr sz="1200" spc="22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для</a:t>
            </a:r>
            <a:r>
              <a:rPr sz="1200" spc="21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применения</a:t>
            </a:r>
            <a:r>
              <a:rPr sz="1200" spc="21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в</a:t>
            </a:r>
            <a:r>
              <a:rPr sz="1200" spc="21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открытой</a:t>
            </a:r>
            <a:r>
              <a:rPr sz="1200" spc="21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атмосфере</a:t>
            </a:r>
            <a:r>
              <a:rPr sz="1200" spc="22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категории</a:t>
            </a:r>
            <a:r>
              <a:rPr sz="1200" spc="22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С</a:t>
            </a:r>
            <a:r>
              <a:rPr sz="1200" dirty="0">
                <a:solidFill>
                  <a:srgbClr val="181818"/>
                </a:solidFill>
                <a:latin typeface="Arial MT"/>
                <a:cs typeface="Arial MT"/>
              </a:rPr>
              <a:t>4</a:t>
            </a:r>
            <a:r>
              <a:rPr sz="1200" spc="200" dirty="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(высокая)</a:t>
            </a:r>
            <a:r>
              <a:rPr sz="1200" spc="22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25" dirty="0">
                <a:solidFill>
                  <a:srgbClr val="181818"/>
                </a:solidFill>
                <a:latin typeface="Microsoft Sans Serif"/>
                <a:cs typeface="Microsoft Sans Serif"/>
              </a:rPr>
              <a:t>со 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сроком</a:t>
            </a:r>
            <a:r>
              <a:rPr sz="1200" spc="-4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эксплуатации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 от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Arial MT"/>
                <a:cs typeface="Arial MT"/>
              </a:rPr>
              <a:t>15</a:t>
            </a:r>
            <a:r>
              <a:rPr sz="1200" spc="-30" dirty="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до </a:t>
            </a:r>
            <a:r>
              <a:rPr sz="1200" dirty="0">
                <a:solidFill>
                  <a:srgbClr val="181818"/>
                </a:solidFill>
                <a:latin typeface="Arial MT"/>
                <a:cs typeface="Arial MT"/>
              </a:rPr>
              <a:t>25</a:t>
            </a:r>
            <a:r>
              <a:rPr sz="1200" spc="-40" dirty="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sz="1200" spc="-20" dirty="0">
                <a:solidFill>
                  <a:srgbClr val="181818"/>
                </a:solidFill>
                <a:latin typeface="Microsoft Sans Serif"/>
                <a:cs typeface="Microsoft Sans Serif"/>
              </a:rPr>
              <a:t>лет</a:t>
            </a:r>
            <a:r>
              <a:rPr sz="1200" spc="-20" dirty="0">
                <a:solidFill>
                  <a:srgbClr val="181818"/>
                </a:solidFill>
                <a:latin typeface="Arial MT"/>
                <a:cs typeface="Arial MT"/>
              </a:rPr>
              <a:t>;</a:t>
            </a:r>
            <a:endParaRPr sz="1200">
              <a:latin typeface="Arial MT"/>
              <a:cs typeface="Arial MT"/>
            </a:endParaRPr>
          </a:p>
          <a:p>
            <a:pPr marL="241300" marR="5080" indent="-228600" algn="just">
              <a:lnSpc>
                <a:spcPct val="100000"/>
              </a:lnSpc>
              <a:buFont typeface="Arial MT"/>
              <a:buAutoNum type="arabicPeriod" startAt="3"/>
              <a:tabLst>
                <a:tab pos="241300" algn="l"/>
              </a:tabLst>
            </a:pP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Огнезащитные</a:t>
            </a:r>
            <a:r>
              <a:rPr sz="1200" spc="-1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составы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b="1" i="1" dirty="0">
                <a:solidFill>
                  <a:srgbClr val="181818"/>
                </a:solidFill>
                <a:latin typeface="Arial"/>
                <a:cs typeface="Arial"/>
              </a:rPr>
              <a:t>TAIKOR</a:t>
            </a:r>
            <a:r>
              <a:rPr sz="1200" b="1" i="1" spc="-20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200" b="1" i="1" dirty="0">
                <a:solidFill>
                  <a:srgbClr val="181818"/>
                </a:solidFill>
                <a:latin typeface="Arial"/>
                <a:cs typeface="Arial"/>
              </a:rPr>
              <a:t>FP</a:t>
            </a:r>
            <a:r>
              <a:rPr sz="1200" b="1" i="1" spc="-55" dirty="0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соответствуют</a:t>
            </a:r>
            <a:r>
              <a:rPr sz="1200" spc="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требованиям</a:t>
            </a:r>
            <a:r>
              <a:rPr sz="1200" spc="-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ГОСТ</a:t>
            </a:r>
            <a:r>
              <a:rPr sz="1200" spc="-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Arial MT"/>
                <a:cs typeface="Arial MT"/>
              </a:rPr>
              <a:t>30546</a:t>
            </a:r>
            <a:r>
              <a:rPr sz="1200" spc="-25" dirty="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sz="1200" spc="315" dirty="0">
                <a:solidFill>
                  <a:srgbClr val="181818"/>
                </a:solidFill>
                <a:latin typeface="Microsoft Sans Serif"/>
                <a:cs typeface="Microsoft Sans Serif"/>
              </a:rPr>
              <a:t>–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исполнение 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сейсмостойкости</a:t>
            </a:r>
            <a:r>
              <a:rPr sz="1200" spc="1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50" dirty="0">
                <a:solidFill>
                  <a:srgbClr val="181818"/>
                </a:solidFill>
                <a:latin typeface="Arial MT"/>
                <a:cs typeface="Arial MT"/>
              </a:rPr>
              <a:t>9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баллов</a:t>
            </a:r>
            <a:r>
              <a:rPr sz="1200" spc="-2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по</a:t>
            </a:r>
            <a:r>
              <a:rPr sz="1200" spc="-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шкале</a:t>
            </a:r>
            <a:r>
              <a:rPr sz="1200" spc="-1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181818"/>
                </a:solidFill>
                <a:latin typeface="Arial MT"/>
                <a:cs typeface="Arial MT"/>
              </a:rPr>
              <a:t>MSK-</a:t>
            </a:r>
            <a:r>
              <a:rPr sz="1200" dirty="0">
                <a:solidFill>
                  <a:srgbClr val="181818"/>
                </a:solidFill>
                <a:latin typeface="Arial MT"/>
                <a:cs typeface="Arial MT"/>
              </a:rPr>
              <a:t>64</a:t>
            </a:r>
            <a:r>
              <a:rPr sz="1200" spc="-30" dirty="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(Сертификат</a:t>
            </a:r>
            <a:r>
              <a:rPr sz="1200" spc="-2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соответствия</a:t>
            </a:r>
            <a:r>
              <a:rPr sz="1200" spc="-3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181818"/>
                </a:solidFill>
                <a:latin typeface="Arial MT"/>
                <a:cs typeface="Arial MT"/>
              </a:rPr>
              <a:t>001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№</a:t>
            </a:r>
            <a:r>
              <a:rPr sz="1200" spc="-10" dirty="0">
                <a:solidFill>
                  <a:srgbClr val="181818"/>
                </a:solidFill>
                <a:latin typeface="Arial MT"/>
                <a:cs typeface="Arial MT"/>
              </a:rPr>
              <a:t>903)</a:t>
            </a:r>
            <a:endParaRPr sz="1200">
              <a:latin typeface="Arial MT"/>
              <a:cs typeface="Arial MT"/>
            </a:endParaRPr>
          </a:p>
          <a:p>
            <a:pPr marL="241300" marR="5080" indent="-228600" algn="just">
              <a:lnSpc>
                <a:spcPct val="100000"/>
              </a:lnSpc>
              <a:buFont typeface="Arial MT"/>
              <a:buAutoNum type="arabicPeriod" startAt="3"/>
              <a:tabLst>
                <a:tab pos="241300" algn="l"/>
              </a:tabLst>
            </a:pP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Материалы</a:t>
            </a:r>
            <a:r>
              <a:rPr sz="1200" spc="25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Arial MT"/>
                <a:cs typeface="Arial MT"/>
              </a:rPr>
              <a:t>TAIKOR</a:t>
            </a:r>
            <a:r>
              <a:rPr sz="1200" spc="240" dirty="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181818"/>
                </a:solidFill>
                <a:latin typeface="Arial MT"/>
                <a:cs typeface="Arial MT"/>
              </a:rPr>
              <a:t>FP</a:t>
            </a:r>
            <a:r>
              <a:rPr sz="1200" spc="229" dirty="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181818"/>
                </a:solidFill>
                <a:latin typeface="Arial MT"/>
                <a:cs typeface="Arial MT"/>
              </a:rPr>
              <a:t>Epoxy</a:t>
            </a:r>
            <a:r>
              <a:rPr sz="1200" spc="235" dirty="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и</a:t>
            </a:r>
            <a:r>
              <a:rPr sz="1200" spc="26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Arial MT"/>
                <a:cs typeface="Arial MT"/>
              </a:rPr>
              <a:t>TAIKOR</a:t>
            </a:r>
            <a:r>
              <a:rPr sz="1200" spc="235" dirty="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181818"/>
                </a:solidFill>
                <a:latin typeface="Arial MT"/>
                <a:cs typeface="Arial MT"/>
              </a:rPr>
              <a:t>FP</a:t>
            </a:r>
            <a:r>
              <a:rPr sz="1200" spc="229" dirty="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181818"/>
                </a:solidFill>
                <a:latin typeface="Arial MT"/>
                <a:cs typeface="Arial MT"/>
              </a:rPr>
              <a:t>Graphite</a:t>
            </a:r>
            <a:r>
              <a:rPr sz="1200" spc="250" dirty="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прошли</a:t>
            </a:r>
            <a:r>
              <a:rPr sz="1200" spc="27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испытания</a:t>
            </a:r>
            <a:r>
              <a:rPr sz="1200" spc="26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в</a:t>
            </a:r>
            <a:r>
              <a:rPr sz="1200" spc="254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аккредитованной</a:t>
            </a:r>
            <a:r>
              <a:rPr sz="1200" spc="26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лаборатории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НИИ</a:t>
            </a:r>
            <a:r>
              <a:rPr sz="1200" spc="2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СМиТ</a:t>
            </a:r>
            <a:r>
              <a:rPr sz="1200" spc="-10" dirty="0">
                <a:solidFill>
                  <a:srgbClr val="181818"/>
                </a:solidFill>
                <a:latin typeface="Arial MT"/>
                <a:cs typeface="Arial MT"/>
              </a:rPr>
              <a:t>,</a:t>
            </a:r>
            <a:r>
              <a:rPr sz="1200" spc="15" dirty="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получен</a:t>
            </a:r>
            <a:r>
              <a:rPr sz="1200" spc="3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протокол</a:t>
            </a:r>
            <a:r>
              <a:rPr sz="1200" spc="3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с</a:t>
            </a:r>
            <a:r>
              <a:rPr sz="1200" spc="1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20" dirty="0">
                <a:solidFill>
                  <a:srgbClr val="181818"/>
                </a:solidFill>
                <a:latin typeface="Microsoft Sans Serif"/>
                <a:cs typeface="Microsoft Sans Serif"/>
              </a:rPr>
              <a:t>результатами</a:t>
            </a:r>
            <a:r>
              <a:rPr sz="1200" spc="3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испытаний</a:t>
            </a:r>
            <a:r>
              <a:rPr sz="1200" spc="3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по</a:t>
            </a:r>
            <a:r>
              <a:rPr sz="1200" spc="3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20" dirty="0">
                <a:solidFill>
                  <a:srgbClr val="181818"/>
                </a:solidFill>
                <a:latin typeface="Microsoft Sans Serif"/>
                <a:cs typeface="Microsoft Sans Serif"/>
              </a:rPr>
              <a:t>показателям</a:t>
            </a:r>
            <a:r>
              <a:rPr sz="1200" spc="2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Arial MT"/>
                <a:cs typeface="Arial MT"/>
              </a:rPr>
              <a:t>-</a:t>
            </a:r>
            <a:r>
              <a:rPr sz="1200" spc="10" dirty="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износостойкость,</a:t>
            </a:r>
            <a:r>
              <a:rPr sz="1200" spc="4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водопоглащение</a:t>
            </a:r>
            <a:r>
              <a:rPr sz="1200" spc="-10" dirty="0">
                <a:solidFill>
                  <a:srgbClr val="181818"/>
                </a:solidFill>
                <a:latin typeface="Arial MT"/>
                <a:cs typeface="Arial MT"/>
              </a:rPr>
              <a:t>, </a:t>
            </a:r>
            <a:r>
              <a:rPr sz="1200" spc="-20" dirty="0">
                <a:solidFill>
                  <a:srgbClr val="181818"/>
                </a:solidFill>
                <a:latin typeface="Microsoft Sans Serif"/>
                <a:cs typeface="Microsoft Sans Serif"/>
              </a:rPr>
              <a:t>адгезия,</a:t>
            </a:r>
            <a:r>
              <a:rPr sz="1200" spc="-2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изменение</a:t>
            </a:r>
            <a:r>
              <a:rPr sz="1200" spc="-1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декоративных</a:t>
            </a:r>
            <a:r>
              <a:rPr sz="1200" spc="-3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и</a:t>
            </a:r>
            <a:r>
              <a:rPr sz="1200" spc="-1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защитных</a:t>
            </a:r>
            <a:r>
              <a:rPr sz="1200" spc="-15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181818"/>
                </a:solidFill>
                <a:latin typeface="Microsoft Sans Serif"/>
                <a:cs typeface="Microsoft Sans Serif"/>
              </a:rPr>
              <a:t>свойств</a:t>
            </a:r>
            <a:r>
              <a:rPr sz="1200" spc="-20" dirty="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>
                <a:solidFill>
                  <a:srgbClr val="181818"/>
                </a:solidFill>
                <a:latin typeface="Microsoft Sans Serif"/>
                <a:cs typeface="Microsoft Sans Serif"/>
              </a:rPr>
              <a:t>покрытия</a:t>
            </a:r>
            <a:r>
              <a:rPr sz="1200" spc="-10" dirty="0">
                <a:solidFill>
                  <a:srgbClr val="181818"/>
                </a:solidFill>
                <a:latin typeface="Arial MT"/>
                <a:cs typeface="Arial MT"/>
              </a:rPr>
              <a:t>.</a:t>
            </a:r>
            <a:endParaRPr sz="1200">
              <a:latin typeface="Arial MT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96128" y="2849879"/>
            <a:ext cx="1200912" cy="1703832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66065" y="2769107"/>
            <a:ext cx="1286178" cy="1764721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963923" y="2849879"/>
            <a:ext cx="1135287" cy="1711452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390163" y="2993378"/>
            <a:ext cx="1115035" cy="1639581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088123" y="2769107"/>
            <a:ext cx="1303020" cy="1894331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ЗНАНИЕ.</a:t>
            </a:r>
            <a:r>
              <a:rPr spc="-35" dirty="0"/>
              <a:t> </a:t>
            </a:r>
            <a:r>
              <a:rPr dirty="0"/>
              <a:t>ОПЫТ.</a:t>
            </a:r>
            <a:r>
              <a:rPr spc="-15" dirty="0"/>
              <a:t> </a:t>
            </a:r>
            <a:r>
              <a:rPr spc="-10" dirty="0"/>
              <a:t>МАСТЕРСТВО.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10" dirty="0"/>
              <a:t>24.11.2023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spc="-50" dirty="0"/>
              <a:pPr marL="38100">
                <a:lnSpc>
                  <a:spcPct val="100000"/>
                </a:lnSpc>
                <a:spcBef>
                  <a:spcPts val="25"/>
                </a:spcBef>
              </a:pPr>
              <a:t>8</a:t>
            </a:fld>
            <a:endParaRPr spc="-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4000" y="0"/>
                </a:moveTo>
                <a:lnTo>
                  <a:pt x="0" y="0"/>
                </a:lnTo>
                <a:lnTo>
                  <a:pt x="0" y="5143500"/>
                </a:lnTo>
                <a:lnTo>
                  <a:pt x="9144000" y="5143500"/>
                </a:lnTo>
                <a:lnTo>
                  <a:pt x="9144000" y="0"/>
                </a:lnTo>
                <a:close/>
              </a:path>
            </a:pathLst>
          </a:custGeom>
          <a:solidFill>
            <a:srgbClr val="E1231C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34428" y="239268"/>
            <a:ext cx="1440179" cy="246887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449376" y="4591913"/>
            <a:ext cx="159956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FFFFFF"/>
                </a:solidFill>
                <a:latin typeface="Microsoft Sans Serif"/>
                <a:cs typeface="Microsoft Sans Serif"/>
              </a:rPr>
              <a:t>ЗНАНИЕ.</a:t>
            </a:r>
            <a:r>
              <a:rPr sz="80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800" dirty="0">
                <a:solidFill>
                  <a:srgbClr val="FFFFFF"/>
                </a:solidFill>
                <a:latin typeface="Microsoft Sans Serif"/>
                <a:cs typeface="Microsoft Sans Serif"/>
              </a:rPr>
              <a:t>ОПЫТ.</a:t>
            </a:r>
            <a:r>
              <a:rPr sz="8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МАСТЕРСТВО</a:t>
            </a:r>
            <a:r>
              <a:rPr sz="800" spc="-10" dirty="0">
                <a:solidFill>
                  <a:srgbClr val="FFFFFF"/>
                </a:solidFill>
                <a:latin typeface="Arial MT"/>
                <a:cs typeface="Arial MT"/>
              </a:rPr>
              <a:t>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305427" y="4591913"/>
            <a:ext cx="53467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FFFFF"/>
                </a:solidFill>
                <a:latin typeface="Arial MT"/>
                <a:cs typeface="Arial MT"/>
              </a:rPr>
              <a:t>24.11.2023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614409" y="4591913"/>
            <a:ext cx="8255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50" dirty="0">
                <a:solidFill>
                  <a:srgbClr val="FFFFFF"/>
                </a:solidFill>
                <a:latin typeface="Arial MT"/>
                <a:cs typeface="Arial MT"/>
              </a:rPr>
              <a:t>9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55777" y="601167"/>
            <a:ext cx="536956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solidFill>
                  <a:srgbClr val="FFFFFF"/>
                </a:solidFill>
              </a:rPr>
              <a:t>СПАСИБО</a:t>
            </a:r>
            <a:r>
              <a:rPr sz="3200" spc="-80" dirty="0">
                <a:solidFill>
                  <a:srgbClr val="FFFFFF"/>
                </a:solidFill>
              </a:rPr>
              <a:t> </a:t>
            </a:r>
            <a:r>
              <a:rPr sz="3200" dirty="0">
                <a:solidFill>
                  <a:srgbClr val="FFFFFF"/>
                </a:solidFill>
              </a:rPr>
              <a:t>ЗА</a:t>
            </a:r>
            <a:r>
              <a:rPr sz="3200" spc="-65" dirty="0">
                <a:solidFill>
                  <a:srgbClr val="FFFFFF"/>
                </a:solidFill>
              </a:rPr>
              <a:t> </a:t>
            </a:r>
            <a:r>
              <a:rPr sz="3200" spc="-10" dirty="0">
                <a:solidFill>
                  <a:srgbClr val="FFFFFF"/>
                </a:solidFill>
              </a:rPr>
              <a:t>ВНИМАНИЕ!</a:t>
            </a:r>
            <a:endParaRPr sz="3200"/>
          </a:p>
        </p:txBody>
      </p:sp>
      <p:sp>
        <p:nvSpPr>
          <p:cNvPr id="8" name="object 8"/>
          <p:cNvSpPr txBox="1"/>
          <p:nvPr/>
        </p:nvSpPr>
        <p:spPr>
          <a:xfrm>
            <a:off x="449376" y="2333599"/>
            <a:ext cx="3893185" cy="2006574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lang="ru-RU" sz="1400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Александр </a:t>
            </a:r>
            <a:r>
              <a:rPr lang="ru-RU" sz="1400" b="1" dirty="0" err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Лысоконь</a:t>
            </a:r>
            <a:endParaRPr sz="1400">
              <a:latin typeface="Arial" pitchFamily="34" charset="0"/>
              <a:cs typeface="Arial" pitchFamily="34" charset="0"/>
            </a:endParaRPr>
          </a:p>
          <a:p>
            <a:pPr marL="12700" marR="5080">
              <a:lnSpc>
                <a:spcPct val="120000"/>
              </a:lnSpc>
            </a:pP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</a:t>
            </a:r>
            <a:r>
              <a:rPr lang="ru-RU" sz="1400" b="1" spc="15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(701) </a:t>
            </a:r>
            <a:r>
              <a:rPr lang="ru-RU" sz="1400" b="1" spc="-1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726 84 12</a:t>
            </a:r>
          </a:p>
          <a:p>
            <a:pPr marL="12700" marR="5080">
              <a:lnSpc>
                <a:spcPct val="120000"/>
              </a:lnSpc>
            </a:pPr>
            <a:r>
              <a:rPr lang="ru-RU" sz="1400" b="1" spc="-1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 (707) 190 78 68</a:t>
            </a:r>
            <a:endParaRPr lang="ru-RU" sz="1400" b="1" spc="-35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12700">
              <a:lnSpc>
                <a:spcPct val="100000"/>
              </a:lnSpc>
              <a:spcBef>
                <a:spcPts val="340"/>
              </a:spcBef>
            </a:pPr>
            <a:endParaRPr lang="ru-RU" sz="1400" dirty="0">
              <a:solidFill>
                <a:srgbClr val="FFFFFF"/>
              </a:solidFill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400" b="1" spc="-10" dirty="0" smtClean="0">
                <a:solidFill>
                  <a:schemeClr val="bg1"/>
                </a:solidFill>
                <a:latin typeface="Calibri"/>
                <a:cs typeface="Calibri"/>
                <a:hlinkClick r:id="rId3"/>
              </a:rPr>
              <a:t>www.tn.ru/catalogue/taikor/</a:t>
            </a:r>
            <a:endParaRPr lang="en-US" sz="1400" b="1" spc="-10" dirty="0" smtClean="0">
              <a:solidFill>
                <a:schemeClr val="bg1"/>
              </a:solidFill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400" b="1" u="sng" spc="-10" dirty="0" smtClean="0">
                <a:solidFill>
                  <a:schemeClr val="bg1"/>
                </a:solidFill>
                <a:latin typeface="Calibri"/>
                <a:cs typeface="Calibri"/>
              </a:rPr>
              <a:t>www.taikor.kz</a:t>
            </a:r>
            <a:endParaRPr lang="en-US" sz="1400" u="sng" dirty="0" smtClean="0">
              <a:solidFill>
                <a:schemeClr val="bg1"/>
              </a:solidFill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40"/>
              </a:spcBef>
            </a:pPr>
            <a:endParaRPr lang="ru-RU" sz="1400" dirty="0" smtClean="0">
              <a:solidFill>
                <a:srgbClr val="FFFFFF"/>
              </a:solidFill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40"/>
              </a:spcBef>
            </a:pPr>
            <a:endParaRPr sz="1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1023</Words>
  <Application>Microsoft Office PowerPoint</Application>
  <PresentationFormat>Экран (16:9)</PresentationFormat>
  <Paragraphs>209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Office Theme</vt:lpstr>
      <vt:lpstr>МАТЕРИАЛЫ И СИСТЕМЫ TAIKOR ДЛЯ ЗАЩИТЫ СТРОИТЕЛЬНЫХ КОНСТРУКЦИЙ ОТ КОРРОЗИИ И ОГНЯ</vt:lpstr>
      <vt:lpstr>TAIKOR</vt:lpstr>
      <vt:lpstr>ОГНЕЗАЩИТА, ДЛЯ ЧЕГО?</vt:lpstr>
      <vt:lpstr>ОГНЕЗАЩИТНЫЕ МАТЕРИАЛЫ TAIKOR</vt:lpstr>
      <vt:lpstr>СИСТЕМЫ НА ОСНОВЕ МАТЕРИАЛОВ TAIKOR FP</vt:lpstr>
      <vt:lpstr>ОГНЕЗАЩИТНАЯ ЭФФЕКТИВНОСТЬ TAIKOR FP</vt:lpstr>
      <vt:lpstr>ПРИВЕДЕННАЯ ТОЛЩИНА МЕТАЛЛА</vt:lpstr>
      <vt:lpstr>СЕРТИФИКАЦИЯ МАТЕРИАЛОВ TAIKOR FP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User</cp:lastModifiedBy>
  <cp:revision>1</cp:revision>
  <dcterms:created xsi:type="dcterms:W3CDTF">2025-04-03T05:07:38Z</dcterms:created>
  <dcterms:modified xsi:type="dcterms:W3CDTF">2025-04-03T05:15:20Z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2023-11-24T00:00:00Z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2025-04-03T00:00:00Z</vt:filetime>
  </property>
  <property fmtid="{D5CDD505-2E9C-101B-9397-08002B2CF9AE}" pid="5" name="Producer">
    <vt:lpwstr>Microsoft® PowerPoint® 2016</vt:lpwstr>
  </property>
</Properties>
</file>