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5143500" type="screen16x9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6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E1231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E1231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E1231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41592" y="140207"/>
            <a:ext cx="1171871" cy="44487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E1231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641592" y="140207"/>
            <a:ext cx="1171871" cy="44487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7933181" y="130302"/>
            <a:ext cx="0" cy="497205"/>
          </a:xfrm>
          <a:custGeom>
            <a:avLst/>
            <a:gdLst/>
            <a:ahLst/>
            <a:cxnLst/>
            <a:rect l="l" t="t" r="r" b="b"/>
            <a:pathLst>
              <a:path h="497205">
                <a:moveTo>
                  <a:pt x="0" y="496824"/>
                </a:moveTo>
                <a:lnTo>
                  <a:pt x="0" y="0"/>
                </a:lnTo>
                <a:lnTo>
                  <a:pt x="0" y="496824"/>
                </a:lnTo>
                <a:close/>
              </a:path>
            </a:pathLst>
          </a:custGeom>
          <a:ln w="25908">
            <a:solidFill>
              <a:srgbClr val="0E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9615" y="193928"/>
            <a:ext cx="6006465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E1231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3592" y="2255367"/>
            <a:ext cx="5052695" cy="1122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image" Target="../media/image88.jpeg"/><Relationship Id="rId7" Type="http://schemas.openxmlformats.org/officeDocument/2006/relationships/image" Target="../media/image92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7" Type="http://schemas.openxmlformats.org/officeDocument/2006/relationships/image" Target="../media/image101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0.jpeg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5.jpe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jpeg"/><Relationship Id="rId3" Type="http://schemas.openxmlformats.org/officeDocument/2006/relationships/image" Target="../media/image107.jpeg"/><Relationship Id="rId7" Type="http://schemas.openxmlformats.org/officeDocument/2006/relationships/image" Target="../media/image111.jpeg"/><Relationship Id="rId12" Type="http://schemas.openxmlformats.org/officeDocument/2006/relationships/image" Target="../media/image116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jpeg"/><Relationship Id="rId11" Type="http://schemas.openxmlformats.org/officeDocument/2006/relationships/image" Target="../media/image115.jpeg"/><Relationship Id="rId5" Type="http://schemas.openxmlformats.org/officeDocument/2006/relationships/image" Target="../media/image109.jpeg"/><Relationship Id="rId10" Type="http://schemas.openxmlformats.org/officeDocument/2006/relationships/image" Target="../media/image114.jpeg"/><Relationship Id="rId4" Type="http://schemas.openxmlformats.org/officeDocument/2006/relationships/image" Target="../media/image108.jpeg"/><Relationship Id="rId9" Type="http://schemas.openxmlformats.org/officeDocument/2006/relationships/image" Target="../media/image1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n.ru/catalogue/taikor/" TargetMode="External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8540" y="889253"/>
            <a:ext cx="62185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</a:rPr>
              <a:t>ЗАЩИТНЫЕ</a:t>
            </a:r>
            <a:r>
              <a:rPr sz="3600" spc="-60" dirty="0">
                <a:solidFill>
                  <a:srgbClr val="FFFFFF"/>
                </a:solidFill>
              </a:rPr>
              <a:t> </a:t>
            </a:r>
            <a:r>
              <a:rPr sz="3600" dirty="0">
                <a:solidFill>
                  <a:srgbClr val="FFFFFF"/>
                </a:solidFill>
              </a:rPr>
              <a:t>ПОКРЫТИЯ</a:t>
            </a:r>
            <a:r>
              <a:rPr sz="3600" spc="-55" dirty="0">
                <a:solidFill>
                  <a:srgbClr val="FFFFFF"/>
                </a:solidFill>
              </a:rPr>
              <a:t> </a:t>
            </a:r>
            <a:r>
              <a:rPr sz="3600" spc="-20" dirty="0">
                <a:solidFill>
                  <a:srgbClr val="FFFFFF"/>
                </a:solidFill>
              </a:rPr>
              <a:t>TAIKOR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618540" y="4616907"/>
            <a:ext cx="11912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Calibri"/>
                <a:cs typeface="Calibri"/>
              </a:rPr>
              <a:t>Знание.</a:t>
            </a:r>
            <a:r>
              <a:rPr sz="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FFFFF"/>
                </a:solidFill>
                <a:latin typeface="Calibri"/>
                <a:cs typeface="Calibri"/>
              </a:rPr>
              <a:t>Опыт.</a:t>
            </a:r>
            <a:r>
              <a:rPr sz="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Calibri"/>
                <a:cs typeface="Calibri"/>
              </a:rPr>
              <a:t>Мастерство.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15895" y="1632204"/>
            <a:ext cx="4742687" cy="343052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12048" y="242696"/>
            <a:ext cx="6038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30" dirty="0">
                <a:solidFill>
                  <a:srgbClr val="181818"/>
                </a:solidFill>
                <a:latin typeface="Calibri"/>
                <a:cs typeface="Calibri"/>
              </a:rPr>
              <a:t>TAIKOR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4460" y="163195"/>
            <a:ext cx="5956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ВАРИАНТЫ</a:t>
            </a:r>
            <a:r>
              <a:rPr spc="-85" dirty="0"/>
              <a:t> </a:t>
            </a:r>
            <a:r>
              <a:rPr spc="-10" dirty="0"/>
              <a:t>ИСПОЛНЕНИЯ</a:t>
            </a:r>
            <a:r>
              <a:rPr spc="-55" dirty="0"/>
              <a:t> </a:t>
            </a:r>
            <a:r>
              <a:rPr spc="-10" dirty="0"/>
              <a:t>ПРОМЫШЛЕННОГО</a:t>
            </a:r>
            <a:r>
              <a:rPr spc="-75" dirty="0"/>
              <a:t> </a:t>
            </a:r>
            <a:r>
              <a:rPr dirty="0"/>
              <a:t>ПОЛА</a:t>
            </a:r>
            <a:r>
              <a:rPr spc="-60" dirty="0"/>
              <a:t> </a:t>
            </a:r>
            <a:r>
              <a:rPr spc="-10" dirty="0"/>
              <a:t>TAIKOR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0771" y="964057"/>
            <a:ext cx="4551045" cy="3221355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297180" indent="-284480">
              <a:lnSpc>
                <a:spcPct val="100000"/>
              </a:lnSpc>
              <a:spcBef>
                <a:spcPts val="1205"/>
              </a:spcBef>
              <a:buFont typeface="Wingdings"/>
              <a:buChar char=""/>
              <a:tabLst>
                <a:tab pos="297180" algn="l"/>
              </a:tabLst>
            </a:pPr>
            <a:r>
              <a:rPr sz="1800" b="1" spc="-25" dirty="0">
                <a:solidFill>
                  <a:srgbClr val="171717"/>
                </a:solidFill>
                <a:latin typeface="Calibri"/>
                <a:cs typeface="Calibri"/>
              </a:rPr>
              <a:t>ОБЕСПЫЛИВАНИЕ</a:t>
            </a:r>
            <a:r>
              <a:rPr sz="1800" b="1" spc="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71717"/>
                </a:solidFill>
                <a:latin typeface="Calibri"/>
                <a:cs typeface="Calibri"/>
              </a:rPr>
              <a:t>(пропитка)</a:t>
            </a:r>
            <a:endParaRPr sz="1800">
              <a:latin typeface="Calibri"/>
              <a:cs typeface="Calibri"/>
            </a:endParaRPr>
          </a:p>
          <a:p>
            <a:pPr marL="297180" indent="-284480">
              <a:lnSpc>
                <a:spcPct val="100000"/>
              </a:lnSpc>
              <a:spcBef>
                <a:spcPts val="1105"/>
              </a:spcBef>
              <a:buFont typeface="Wingdings"/>
              <a:buChar char=""/>
              <a:tabLst>
                <a:tab pos="297180" algn="l"/>
              </a:tabLst>
            </a:pPr>
            <a:r>
              <a:rPr sz="1800" b="1" spc="-25" dirty="0">
                <a:solidFill>
                  <a:srgbClr val="171717"/>
                </a:solidFill>
                <a:latin typeface="Calibri"/>
                <a:cs typeface="Calibri"/>
              </a:rPr>
              <a:t>ТОНКОСЛОЙНАЯ</a:t>
            </a:r>
            <a:r>
              <a:rPr sz="1800" b="1" spc="-4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71717"/>
                </a:solidFill>
                <a:latin typeface="Calibri"/>
                <a:cs typeface="Calibri"/>
              </a:rPr>
              <a:t>ПОКРАСКА</a:t>
            </a:r>
            <a:r>
              <a:rPr sz="1800" b="1" spc="3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(0,2</a:t>
            </a:r>
            <a:r>
              <a:rPr sz="1800" spc="-3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–</a:t>
            </a:r>
            <a:r>
              <a:rPr sz="1800" spc="-4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0,5</a:t>
            </a:r>
            <a:r>
              <a:rPr sz="1800" spc="-5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171717"/>
                </a:solidFill>
                <a:latin typeface="Calibri"/>
                <a:cs typeface="Calibri"/>
              </a:rPr>
              <a:t>мм,</a:t>
            </a:r>
            <a:endParaRPr sz="1800">
              <a:latin typeface="Calibri"/>
              <a:cs typeface="Calibri"/>
            </a:endParaRPr>
          </a:p>
          <a:p>
            <a:pPr marL="297180">
              <a:lnSpc>
                <a:spcPct val="100000"/>
              </a:lnSpc>
            </a:pP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реже</a:t>
            </a:r>
            <a:r>
              <a:rPr sz="1800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до</a:t>
            </a:r>
            <a:r>
              <a:rPr sz="1800" spc="-5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1</a:t>
            </a:r>
            <a:r>
              <a:rPr sz="1800" spc="-25" dirty="0">
                <a:solidFill>
                  <a:srgbClr val="171717"/>
                </a:solidFill>
                <a:latin typeface="Calibri"/>
                <a:cs typeface="Calibri"/>
              </a:rPr>
              <a:t> мм)</a:t>
            </a:r>
            <a:endParaRPr sz="1800">
              <a:latin typeface="Calibri"/>
              <a:cs typeface="Calibri"/>
            </a:endParaRPr>
          </a:p>
          <a:p>
            <a:pPr marL="297180" indent="-28448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297180" algn="l"/>
              </a:tabLst>
            </a:pPr>
            <a:r>
              <a:rPr sz="1800" b="1" spc="-10" dirty="0">
                <a:solidFill>
                  <a:srgbClr val="181818"/>
                </a:solidFill>
                <a:latin typeface="Calibri"/>
                <a:cs typeface="Calibri"/>
              </a:rPr>
              <a:t>ТОНКОСЛОЙНЫЙ</a:t>
            </a:r>
            <a:r>
              <a:rPr sz="1800" b="1" spc="-6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81818"/>
                </a:solidFill>
                <a:latin typeface="Calibri"/>
                <a:cs typeface="Calibri"/>
              </a:rPr>
              <a:t>ШЕРОХОВАТЫЙ</a:t>
            </a:r>
            <a:endParaRPr sz="1800">
              <a:latin typeface="Calibri"/>
              <a:cs typeface="Calibri"/>
            </a:endParaRPr>
          </a:p>
          <a:p>
            <a:pPr marL="559435" indent="-546735">
              <a:lnSpc>
                <a:spcPct val="100000"/>
              </a:lnSpc>
              <a:spcBef>
                <a:spcPts val="605"/>
              </a:spcBef>
              <a:buFont typeface="Wingdings"/>
              <a:buChar char=""/>
              <a:tabLst>
                <a:tab pos="559435" algn="l"/>
              </a:tabLst>
            </a:pPr>
            <a:r>
              <a:rPr sz="1800" spc="-10" dirty="0">
                <a:solidFill>
                  <a:srgbClr val="181818"/>
                </a:solidFill>
                <a:latin typeface="Calibri"/>
                <a:cs typeface="Calibri"/>
              </a:rPr>
              <a:t>(0,5-</a:t>
            </a:r>
            <a:r>
              <a:rPr sz="1800" dirty="0">
                <a:solidFill>
                  <a:srgbClr val="181818"/>
                </a:solidFill>
                <a:latin typeface="Calibri"/>
                <a:cs typeface="Calibri"/>
              </a:rPr>
              <a:t>0,6</a:t>
            </a:r>
            <a:r>
              <a:rPr sz="1800" spc="-1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181818"/>
                </a:solidFill>
                <a:latin typeface="Calibri"/>
                <a:cs typeface="Calibri"/>
              </a:rPr>
              <a:t>мм)</a:t>
            </a:r>
            <a:endParaRPr sz="1800">
              <a:latin typeface="Calibri"/>
              <a:cs typeface="Calibri"/>
            </a:endParaRPr>
          </a:p>
          <a:p>
            <a:pPr marL="297180" marR="5080" indent="-28511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297180" algn="l"/>
              </a:tabLst>
            </a:pPr>
            <a:r>
              <a:rPr sz="1800" b="1" spc="-10" dirty="0">
                <a:solidFill>
                  <a:srgbClr val="171717"/>
                </a:solidFill>
                <a:latin typeface="Calibri"/>
                <a:cs typeface="Calibri"/>
              </a:rPr>
              <a:t>ШАГРЕНЬ</a:t>
            </a:r>
            <a:r>
              <a:rPr sz="1800" b="1" spc="-6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81818"/>
                </a:solidFill>
                <a:latin typeface="Calibri"/>
                <a:cs typeface="Calibri"/>
              </a:rPr>
              <a:t>(Чаще</a:t>
            </a:r>
            <a:r>
              <a:rPr sz="1800" spc="-4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81818"/>
                </a:solidFill>
                <a:latin typeface="Calibri"/>
                <a:cs typeface="Calibri"/>
              </a:rPr>
              <a:t>в</a:t>
            </a:r>
            <a:r>
              <a:rPr sz="1800" spc="-5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81818"/>
                </a:solidFill>
                <a:latin typeface="Calibri"/>
                <a:cs typeface="Calibri"/>
              </a:rPr>
              <a:t>виде</a:t>
            </a:r>
            <a:r>
              <a:rPr sz="1800" spc="-6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81818"/>
                </a:solidFill>
                <a:latin typeface="Calibri"/>
                <a:cs typeface="Calibri"/>
              </a:rPr>
              <a:t>окраски</a:t>
            </a:r>
            <a:r>
              <a:rPr sz="1800" spc="-5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81818"/>
                </a:solidFill>
                <a:latin typeface="Calibri"/>
                <a:cs typeface="Calibri"/>
              </a:rPr>
              <a:t>до</a:t>
            </a:r>
            <a:r>
              <a:rPr sz="1800" spc="-6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81818"/>
                </a:solidFill>
                <a:latin typeface="Calibri"/>
                <a:cs typeface="Calibri"/>
              </a:rPr>
              <a:t>1</a:t>
            </a:r>
            <a:r>
              <a:rPr sz="1800" spc="-6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81818"/>
                </a:solidFill>
                <a:latin typeface="Calibri"/>
                <a:cs typeface="Calibri"/>
              </a:rPr>
              <a:t>мм,</a:t>
            </a:r>
            <a:r>
              <a:rPr sz="1800" spc="-5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181818"/>
                </a:solidFill>
                <a:latin typeface="Calibri"/>
                <a:cs typeface="Calibri"/>
              </a:rPr>
              <a:t>но </a:t>
            </a:r>
            <a:r>
              <a:rPr sz="1800" spc="-10" dirty="0">
                <a:solidFill>
                  <a:srgbClr val="181818"/>
                </a:solidFill>
                <a:latin typeface="Calibri"/>
                <a:cs typeface="Calibri"/>
              </a:rPr>
              <a:t>можно</a:t>
            </a:r>
            <a:r>
              <a:rPr sz="1800" spc="-5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181818"/>
                </a:solidFill>
                <a:latin typeface="Calibri"/>
                <a:cs typeface="Calibri"/>
              </a:rPr>
              <a:t>выполнить</a:t>
            </a:r>
            <a:r>
              <a:rPr sz="1800" spc="-4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81818"/>
                </a:solidFill>
                <a:latin typeface="Calibri"/>
                <a:cs typeface="Calibri"/>
              </a:rPr>
              <a:t>на</a:t>
            </a:r>
            <a:r>
              <a:rPr sz="1800" spc="-6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81818"/>
                </a:solidFill>
                <a:latin typeface="Calibri"/>
                <a:cs typeface="Calibri"/>
              </a:rPr>
              <a:t>наливном)</a:t>
            </a:r>
            <a:endParaRPr sz="1800">
              <a:latin typeface="Calibri"/>
              <a:cs typeface="Calibri"/>
            </a:endParaRPr>
          </a:p>
          <a:p>
            <a:pPr marL="297180" indent="-28448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297180" algn="l"/>
                <a:tab pos="2581910" algn="l"/>
              </a:tabLst>
            </a:pPr>
            <a:r>
              <a:rPr sz="1800" b="1" spc="-30" dirty="0">
                <a:solidFill>
                  <a:srgbClr val="171717"/>
                </a:solidFill>
                <a:latin typeface="Calibri"/>
                <a:cs typeface="Calibri"/>
              </a:rPr>
              <a:t>ГЛАДКИЙ</a:t>
            </a:r>
            <a:r>
              <a:rPr sz="1800" b="1" spc="-6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71717"/>
                </a:solidFill>
                <a:latin typeface="Calibri"/>
                <a:cs typeface="Calibri"/>
              </a:rPr>
              <a:t>НАЛИВНОЙ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	</a:t>
            </a: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(1,0</a:t>
            </a:r>
            <a:r>
              <a:rPr sz="1800" spc="-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-5,0</a:t>
            </a:r>
            <a:r>
              <a:rPr sz="1800"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171717"/>
                </a:solidFill>
                <a:latin typeface="Calibri"/>
                <a:cs typeface="Calibri"/>
              </a:rPr>
              <a:t>мм)</a:t>
            </a:r>
            <a:endParaRPr sz="1800">
              <a:latin typeface="Calibri"/>
              <a:cs typeface="Calibri"/>
            </a:endParaRPr>
          </a:p>
          <a:p>
            <a:pPr marL="297180" indent="-284480">
              <a:lnSpc>
                <a:spcPct val="100000"/>
              </a:lnSpc>
              <a:spcBef>
                <a:spcPts val="1105"/>
              </a:spcBef>
              <a:buFont typeface="Wingdings"/>
              <a:buChar char=""/>
              <a:tabLst>
                <a:tab pos="297180" algn="l"/>
              </a:tabLst>
            </a:pPr>
            <a:r>
              <a:rPr sz="1800" b="1" spc="-10" dirty="0">
                <a:solidFill>
                  <a:srgbClr val="171717"/>
                </a:solidFill>
                <a:latin typeface="Calibri"/>
                <a:cs typeface="Calibri"/>
              </a:rPr>
              <a:t>НАЛИВНОЙ</a:t>
            </a:r>
            <a:r>
              <a:rPr sz="1800" b="1" spc="-3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spc="-40" dirty="0">
                <a:solidFill>
                  <a:srgbClr val="171717"/>
                </a:solidFill>
                <a:latin typeface="Calibri"/>
                <a:cs typeface="Calibri"/>
              </a:rPr>
              <a:t>ШЕРОХОВАТЫЙ</a:t>
            </a:r>
            <a:r>
              <a:rPr sz="1800" b="1" spc="-4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(1,0</a:t>
            </a:r>
            <a:r>
              <a:rPr sz="1800"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–</a:t>
            </a:r>
            <a:r>
              <a:rPr sz="1800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5,0</a:t>
            </a:r>
            <a:r>
              <a:rPr sz="1800" spc="-25" dirty="0">
                <a:solidFill>
                  <a:srgbClr val="171717"/>
                </a:solidFill>
                <a:latin typeface="Calibri"/>
                <a:cs typeface="Calibri"/>
              </a:rPr>
              <a:t> мм)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942332" y="1987436"/>
            <a:ext cx="4201795" cy="2976245"/>
            <a:chOff x="4942332" y="1987436"/>
            <a:chExt cx="4201795" cy="297624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56684" y="3409249"/>
              <a:ext cx="1962790" cy="150706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33970" y="1987436"/>
              <a:ext cx="1918456" cy="140792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52488" y="3486911"/>
              <a:ext cx="2191511" cy="147675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42332" y="2090927"/>
              <a:ext cx="2132075" cy="1207008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23820" y="855128"/>
            <a:ext cx="1888127" cy="10405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12048" y="242696"/>
            <a:ext cx="6038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30" dirty="0">
                <a:solidFill>
                  <a:srgbClr val="181818"/>
                </a:solidFill>
                <a:latin typeface="Calibri"/>
                <a:cs typeface="Calibri"/>
              </a:rPr>
              <a:t>TAIKOR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НАЗНАЧЕНИЕ</a:t>
            </a:r>
            <a:r>
              <a:rPr spc="-65" dirty="0"/>
              <a:t> </a:t>
            </a:r>
            <a:r>
              <a:rPr dirty="0"/>
              <a:t>НАЛИВНЫХ</a:t>
            </a:r>
            <a:r>
              <a:rPr spc="-50" dirty="0"/>
              <a:t> </a:t>
            </a:r>
            <a:r>
              <a:rPr spc="-10" dirty="0"/>
              <a:t>ПОЛИМЕРНЫХ</a:t>
            </a:r>
            <a:r>
              <a:rPr spc="-40" dirty="0"/>
              <a:t> </a:t>
            </a:r>
            <a:r>
              <a:rPr dirty="0"/>
              <a:t>ПОКРЫТИЙ</a:t>
            </a:r>
            <a:r>
              <a:rPr spc="-30" dirty="0"/>
              <a:t> </a:t>
            </a:r>
            <a:r>
              <a:rPr spc="-10" dirty="0"/>
              <a:t>TAIKOR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279" y="1449324"/>
            <a:ext cx="1199388" cy="69646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271265" y="714502"/>
            <a:ext cx="4530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181818"/>
                </a:solidFill>
                <a:latin typeface="Calibri"/>
                <a:cs typeface="Calibri"/>
              </a:rPr>
              <a:t>ПРИЗВОДСТВЕННЫЕ,</a:t>
            </a:r>
            <a:r>
              <a:rPr sz="1200" b="1" spc="3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181818"/>
                </a:solidFill>
                <a:latin typeface="Calibri"/>
                <a:cs typeface="Calibri"/>
              </a:rPr>
              <a:t>СКЛАДСКИЕ,</a:t>
            </a:r>
            <a:r>
              <a:rPr sz="1200" b="1" spc="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181818"/>
                </a:solidFill>
                <a:latin typeface="Calibri"/>
                <a:cs typeface="Calibri"/>
              </a:rPr>
              <a:t>ЛОГИСТИЧЕСКИЕ</a:t>
            </a:r>
            <a:r>
              <a:rPr sz="1200" b="1" spc="1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181818"/>
                </a:solidFill>
                <a:latin typeface="Calibri"/>
                <a:cs typeface="Calibri"/>
              </a:rPr>
              <a:t>И</a:t>
            </a:r>
            <a:r>
              <a:rPr sz="1200" b="1" spc="-10" dirty="0">
                <a:solidFill>
                  <a:srgbClr val="181818"/>
                </a:solidFill>
                <a:latin typeface="Calibri"/>
                <a:cs typeface="Calibri"/>
              </a:rPr>
              <a:t> ТЕХНИЧЕСКИЕ ПОМЕЩЕНИЯ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80917" y="1687195"/>
            <a:ext cx="37445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81818"/>
                </a:solidFill>
                <a:latin typeface="Calibri"/>
                <a:cs typeface="Calibri"/>
              </a:rPr>
              <a:t>ПАРКИНГИ</a:t>
            </a:r>
            <a:r>
              <a:rPr sz="1200" b="1" spc="-2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181818"/>
                </a:solidFill>
                <a:latin typeface="Calibri"/>
                <a:cs typeface="Calibri"/>
              </a:rPr>
              <a:t>И</a:t>
            </a:r>
            <a:r>
              <a:rPr sz="1200" b="1" spc="-3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181818"/>
                </a:solidFill>
                <a:latin typeface="Calibri"/>
                <a:cs typeface="Calibri"/>
              </a:rPr>
              <a:t>РАМПЫ</a:t>
            </a:r>
            <a:r>
              <a:rPr sz="1200" b="1" spc="-3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181818"/>
                </a:solidFill>
                <a:latin typeface="Calibri"/>
                <a:cs typeface="Calibri"/>
              </a:rPr>
              <a:t>С</a:t>
            </a:r>
            <a:r>
              <a:rPr sz="1200" b="1" spc="-3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181818"/>
                </a:solidFill>
                <a:latin typeface="Calibri"/>
                <a:cs typeface="Calibri"/>
              </a:rPr>
              <a:t>ИНТЕНСИВНОЙ</a:t>
            </a:r>
            <a:r>
              <a:rPr sz="1200" b="1" spc="1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181818"/>
                </a:solidFill>
                <a:latin typeface="Calibri"/>
                <a:cs typeface="Calibri"/>
              </a:rPr>
              <a:t>ЭКСПЛУАТАЦИЕЙ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98063" y="2502154"/>
            <a:ext cx="3454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81818"/>
                </a:solidFill>
                <a:latin typeface="Calibri"/>
                <a:cs typeface="Calibri"/>
              </a:rPr>
              <a:t>СПОРТИВНЫЕ</a:t>
            </a:r>
            <a:r>
              <a:rPr sz="1200" b="1" spc="-3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181818"/>
                </a:solidFill>
                <a:latin typeface="Calibri"/>
                <a:cs typeface="Calibri"/>
              </a:rPr>
              <a:t>ЗАЛЫ,</a:t>
            </a:r>
            <a:r>
              <a:rPr sz="1200" b="1" spc="-3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181818"/>
                </a:solidFill>
                <a:latin typeface="Calibri"/>
                <a:cs typeface="Calibri"/>
              </a:rPr>
              <a:t>ДЕТСКИЕ</a:t>
            </a:r>
            <a:r>
              <a:rPr sz="1200" b="1" spc="-2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181818"/>
                </a:solidFill>
                <a:latin typeface="Calibri"/>
                <a:cs typeface="Calibri"/>
              </a:rPr>
              <a:t>ИГРОВЫЕ</a:t>
            </a:r>
            <a:r>
              <a:rPr sz="1200" b="1" spc="-2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181818"/>
                </a:solidFill>
                <a:latin typeface="Calibri"/>
                <a:cs typeface="Calibri"/>
              </a:rPr>
              <a:t>ЗОНЫ</a:t>
            </a:r>
            <a:r>
              <a:rPr sz="1200" b="1" spc="-3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181818"/>
                </a:solidFill>
                <a:latin typeface="Calibri"/>
                <a:cs typeface="Calibri"/>
              </a:rPr>
              <a:t>В</a:t>
            </a:r>
            <a:r>
              <a:rPr sz="1200" b="1" spc="-3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181818"/>
                </a:solidFill>
                <a:latin typeface="Calibri"/>
                <a:cs typeface="Calibri"/>
              </a:rPr>
              <a:t>РЦ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07841" y="3384296"/>
            <a:ext cx="49853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81818"/>
                </a:solidFill>
                <a:latin typeface="Calibri"/>
                <a:cs typeface="Calibri"/>
              </a:rPr>
              <a:t>МОП</a:t>
            </a:r>
            <a:r>
              <a:rPr sz="1200" b="1" spc="-4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181818"/>
                </a:solidFill>
                <a:latin typeface="Calibri"/>
                <a:cs typeface="Calibri"/>
              </a:rPr>
              <a:t>(КОРИДОРЫ,</a:t>
            </a:r>
            <a:r>
              <a:rPr sz="1200" b="1" spc="-2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181818"/>
                </a:solidFill>
                <a:latin typeface="Calibri"/>
                <a:cs typeface="Calibri"/>
              </a:rPr>
              <a:t>ОФИСЫ,</a:t>
            </a:r>
            <a:r>
              <a:rPr sz="1200" b="1" spc="-3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181818"/>
                </a:solidFill>
                <a:latin typeface="Calibri"/>
                <a:cs typeface="Calibri"/>
              </a:rPr>
              <a:t>ЛЕСТНИЧНЫЕ</a:t>
            </a:r>
            <a:r>
              <a:rPr sz="1200" b="1" spc="-2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181818"/>
                </a:solidFill>
                <a:latin typeface="Calibri"/>
                <a:cs typeface="Calibri"/>
              </a:rPr>
              <a:t>МАРШИ,</a:t>
            </a:r>
            <a:r>
              <a:rPr sz="1200" b="1" spc="-4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181818"/>
                </a:solidFill>
                <a:latin typeface="Calibri"/>
                <a:cs typeface="Calibri"/>
              </a:rPr>
              <a:t>ЛИФТОВЫЕ</a:t>
            </a:r>
            <a:r>
              <a:rPr sz="1200" b="1" spc="-5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181818"/>
                </a:solidFill>
                <a:latin typeface="Calibri"/>
                <a:cs typeface="Calibri"/>
              </a:rPr>
              <a:t>ХОЛЛЫ)</a:t>
            </a:r>
            <a:r>
              <a:rPr sz="1200" b="1" spc="-4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181818"/>
                </a:solidFill>
                <a:latin typeface="Calibri"/>
                <a:cs typeface="Calibri"/>
              </a:rPr>
              <a:t>ВО </a:t>
            </a:r>
            <a:r>
              <a:rPr sz="1200" b="1" dirty="0">
                <a:solidFill>
                  <a:srgbClr val="181818"/>
                </a:solidFill>
                <a:latin typeface="Calibri"/>
                <a:cs typeface="Calibri"/>
              </a:rPr>
              <a:t>ВСЕХ</a:t>
            </a:r>
            <a:r>
              <a:rPr sz="1200" b="1" spc="-1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181818"/>
                </a:solidFill>
                <a:latin typeface="Calibri"/>
                <a:cs typeface="Calibri"/>
              </a:rPr>
              <a:t>ТИПАХ</a:t>
            </a:r>
            <a:r>
              <a:rPr sz="1200" b="1" spc="-10" dirty="0">
                <a:solidFill>
                  <a:srgbClr val="181818"/>
                </a:solidFill>
                <a:latin typeface="Calibri"/>
                <a:cs typeface="Calibri"/>
              </a:rPr>
              <a:t> ОБЪЕКТОВ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71265" y="4244746"/>
            <a:ext cx="50438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81818"/>
                </a:solidFill>
                <a:latin typeface="Calibri"/>
                <a:cs typeface="Calibri"/>
              </a:rPr>
              <a:t>СЕРВЕРНЫЕ,</a:t>
            </a:r>
            <a:r>
              <a:rPr sz="1200" b="1" spc="-1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181818"/>
                </a:solidFill>
                <a:latin typeface="Calibri"/>
                <a:cs typeface="Calibri"/>
              </a:rPr>
              <a:t>ОПЕРАЦИОННЫЕ, </a:t>
            </a:r>
            <a:r>
              <a:rPr sz="1200" b="1" spc="-20" dirty="0">
                <a:solidFill>
                  <a:srgbClr val="181818"/>
                </a:solidFill>
                <a:latin typeface="Calibri"/>
                <a:cs typeface="Calibri"/>
              </a:rPr>
              <a:t>ЛАБОРАТОРИИ,</a:t>
            </a:r>
            <a:r>
              <a:rPr sz="1200" b="1" spc="-4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181818"/>
                </a:solidFill>
                <a:latin typeface="Calibri"/>
                <a:cs typeface="Calibri"/>
              </a:rPr>
              <a:t>ЧИСТЫЕ</a:t>
            </a:r>
            <a:r>
              <a:rPr sz="1200" b="1" spc="-1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181818"/>
                </a:solidFill>
                <a:latin typeface="Calibri"/>
                <a:cs typeface="Calibri"/>
              </a:rPr>
              <a:t>ПОМЕЩЕНИЯ, </a:t>
            </a:r>
            <a:r>
              <a:rPr sz="1200" b="1" spc="-20" dirty="0">
                <a:solidFill>
                  <a:srgbClr val="181818"/>
                </a:solidFill>
                <a:latin typeface="Calibri"/>
                <a:cs typeface="Calibri"/>
              </a:rPr>
              <a:t>ЦЕХА </a:t>
            </a:r>
            <a:r>
              <a:rPr sz="1200" b="1" dirty="0">
                <a:solidFill>
                  <a:srgbClr val="181818"/>
                </a:solidFill>
                <a:latin typeface="Calibri"/>
                <a:cs typeface="Calibri"/>
              </a:rPr>
              <a:t>СБОРКИ</a:t>
            </a:r>
            <a:r>
              <a:rPr sz="1200" b="1" spc="-2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181818"/>
                </a:solidFill>
                <a:latin typeface="Calibri"/>
                <a:cs typeface="Calibri"/>
              </a:rPr>
              <a:t>ЭЛЕКТРООБОРУДОВАНИЯ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746504" y="557783"/>
            <a:ext cx="1195070" cy="4325620"/>
            <a:chOff x="1746504" y="557783"/>
            <a:chExt cx="1195070" cy="432562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6504" y="557783"/>
              <a:ext cx="1165859" cy="82753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9552" y="1417319"/>
              <a:ext cx="1182624" cy="83972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48028" y="2276855"/>
              <a:ext cx="1185672" cy="84124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48028" y="3159251"/>
              <a:ext cx="1185672" cy="84124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55648" y="4041648"/>
              <a:ext cx="1185672" cy="841247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321563" y="2257044"/>
            <a:ext cx="1209040" cy="2689860"/>
            <a:chOff x="321563" y="2257044"/>
            <a:chExt cx="1209040" cy="2689860"/>
          </a:xfrm>
        </p:grpSpPr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3756" y="3159252"/>
              <a:ext cx="961481" cy="97383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4151" y="2257044"/>
              <a:ext cx="1075944" cy="85801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1563" y="4119372"/>
              <a:ext cx="1208532" cy="827532"/>
            </a:xfrm>
            <a:prstGeom prst="rect">
              <a:avLst/>
            </a:prstGeom>
          </p:spPr>
        </p:pic>
      </p:grpSp>
      <p:pic>
        <p:nvPicPr>
          <p:cNvPr id="20" name="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48995" y="592836"/>
            <a:ext cx="1199388" cy="78638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12048" y="242696"/>
            <a:ext cx="6038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30" dirty="0">
                <a:solidFill>
                  <a:srgbClr val="181818"/>
                </a:solidFill>
                <a:latin typeface="Calibri"/>
                <a:cs typeface="Calibri"/>
              </a:rPr>
              <a:t>TAIKOR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ОБЛАСТИ</a:t>
            </a:r>
            <a:r>
              <a:rPr spc="-35" dirty="0"/>
              <a:t> </a:t>
            </a:r>
            <a:r>
              <a:rPr spc="-10" dirty="0"/>
              <a:t>ПРИМЕНЕНИЯ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779776" y="2929127"/>
            <a:ext cx="5809615" cy="2171700"/>
            <a:chOff x="2779776" y="2929127"/>
            <a:chExt cx="5809615" cy="2171700"/>
          </a:xfrm>
        </p:grpSpPr>
        <p:sp>
          <p:nvSpPr>
            <p:cNvPr id="5" name="object 5"/>
            <p:cNvSpPr/>
            <p:nvPr/>
          </p:nvSpPr>
          <p:spPr>
            <a:xfrm>
              <a:off x="5405628" y="2993135"/>
              <a:ext cx="1778635" cy="1353820"/>
            </a:xfrm>
            <a:custGeom>
              <a:avLst/>
              <a:gdLst/>
              <a:ahLst/>
              <a:cxnLst/>
              <a:rect l="l" t="t" r="r" b="b"/>
              <a:pathLst>
                <a:path w="1778634" h="1353820">
                  <a:moveTo>
                    <a:pt x="1778508" y="986028"/>
                  </a:moveTo>
                  <a:lnTo>
                    <a:pt x="0" y="986028"/>
                  </a:lnTo>
                  <a:lnTo>
                    <a:pt x="0" y="1353312"/>
                  </a:lnTo>
                  <a:lnTo>
                    <a:pt x="1778508" y="1353312"/>
                  </a:lnTo>
                  <a:lnTo>
                    <a:pt x="1778508" y="986028"/>
                  </a:lnTo>
                  <a:close/>
                </a:path>
                <a:path w="1778634" h="1353820">
                  <a:moveTo>
                    <a:pt x="1778508" y="492252"/>
                  </a:moveTo>
                  <a:lnTo>
                    <a:pt x="0" y="492252"/>
                  </a:lnTo>
                  <a:lnTo>
                    <a:pt x="0" y="859536"/>
                  </a:lnTo>
                  <a:lnTo>
                    <a:pt x="1778508" y="859536"/>
                  </a:lnTo>
                  <a:lnTo>
                    <a:pt x="1778508" y="492252"/>
                  </a:lnTo>
                  <a:close/>
                </a:path>
                <a:path w="1778634" h="1353820">
                  <a:moveTo>
                    <a:pt x="1778508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1778508" y="367284"/>
                  </a:lnTo>
                  <a:lnTo>
                    <a:pt x="177850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01084" y="2929127"/>
              <a:ext cx="1748027" cy="174955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68168" y="2951987"/>
              <a:ext cx="1626108" cy="16261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79776" y="3720083"/>
              <a:ext cx="1033272" cy="103327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53000" y="3692651"/>
              <a:ext cx="1110996" cy="111099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00628" y="3276600"/>
              <a:ext cx="1824227" cy="182422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397752" y="2993135"/>
              <a:ext cx="2192020" cy="367665"/>
            </a:xfrm>
            <a:custGeom>
              <a:avLst/>
              <a:gdLst/>
              <a:ahLst/>
              <a:cxnLst/>
              <a:rect l="l" t="t" r="r" b="b"/>
              <a:pathLst>
                <a:path w="2192020" h="367664">
                  <a:moveTo>
                    <a:pt x="2191511" y="0"/>
                  </a:moveTo>
                  <a:lnTo>
                    <a:pt x="0" y="0"/>
                  </a:lnTo>
                  <a:lnTo>
                    <a:pt x="0" y="367283"/>
                  </a:lnTo>
                  <a:lnTo>
                    <a:pt x="2191511" y="367283"/>
                  </a:lnTo>
                  <a:lnTo>
                    <a:pt x="219151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84351" y="781050"/>
            <a:ext cx="934719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E1231C"/>
                </a:solidFill>
                <a:latin typeface="Calibri"/>
                <a:cs typeface="Calibri"/>
              </a:rPr>
              <a:t>ПРОМЫШЛЕННОЕ</a:t>
            </a:r>
            <a:r>
              <a:rPr sz="900" b="1" spc="500" dirty="0">
                <a:solidFill>
                  <a:srgbClr val="E1231C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E1231C"/>
                </a:solidFill>
                <a:latin typeface="Calibri"/>
                <a:cs typeface="Calibri"/>
              </a:rPr>
              <a:t>И</a:t>
            </a:r>
            <a:r>
              <a:rPr sz="900" b="1" spc="-10" dirty="0">
                <a:solidFill>
                  <a:srgbClr val="E1231C"/>
                </a:solidFill>
                <a:latin typeface="Calibri"/>
                <a:cs typeface="Calibri"/>
              </a:rPr>
              <a:t> ГРАЖДАНСКОЕ</a:t>
            </a:r>
            <a:r>
              <a:rPr sz="900" b="1" spc="500" dirty="0">
                <a:solidFill>
                  <a:srgbClr val="E1231C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E1231C"/>
                </a:solidFill>
                <a:latin typeface="Calibri"/>
                <a:cs typeface="Calibri"/>
              </a:rPr>
              <a:t>СТРОИТЕЛЬСТВО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40582" y="817626"/>
            <a:ext cx="861694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E1231C"/>
                </a:solidFill>
                <a:latin typeface="Calibri"/>
                <a:cs typeface="Calibri"/>
              </a:rPr>
              <a:t>ТРАНСПОРТНО-</a:t>
            </a:r>
            <a:r>
              <a:rPr sz="900" b="1" spc="500" dirty="0">
                <a:solidFill>
                  <a:srgbClr val="E1231C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E1231C"/>
                </a:solidFill>
                <a:latin typeface="Calibri"/>
                <a:cs typeface="Calibri"/>
              </a:rPr>
              <a:t>ДОРОЖНОЕ</a:t>
            </a:r>
            <a:r>
              <a:rPr sz="900" b="1" spc="500" dirty="0">
                <a:solidFill>
                  <a:srgbClr val="E1231C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E1231C"/>
                </a:solidFill>
                <a:latin typeface="Calibri"/>
                <a:cs typeface="Calibri"/>
              </a:rPr>
              <a:t>СТРОИТЕЛЬСТВО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35217" y="808990"/>
            <a:ext cx="863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E1231C"/>
                </a:solidFill>
                <a:latin typeface="Calibri"/>
                <a:cs typeface="Calibri"/>
              </a:rPr>
              <a:t>НЕФТЕ-ГАЗОВЫЙ</a:t>
            </a:r>
            <a:r>
              <a:rPr sz="900" b="1" spc="500" dirty="0">
                <a:solidFill>
                  <a:srgbClr val="E1231C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E1231C"/>
                </a:solidFill>
                <a:latin typeface="Calibri"/>
                <a:cs typeface="Calibri"/>
              </a:rPr>
              <a:t>КОМПЛЕКС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08493" y="795985"/>
            <a:ext cx="22352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E1231C"/>
                </a:solidFill>
                <a:latin typeface="Calibri"/>
                <a:cs typeface="Calibri"/>
              </a:rPr>
              <a:t>ТБО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349488" y="791032"/>
            <a:ext cx="20764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E1231C"/>
                </a:solidFill>
                <a:latin typeface="Calibri"/>
                <a:cs typeface="Calibri"/>
              </a:rPr>
              <a:t>ТЭК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2813" y="1457325"/>
            <a:ext cx="2211705" cy="331216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83515" marR="563880" indent="-171450">
              <a:lnSpc>
                <a:spcPts val="1300"/>
              </a:lnSpc>
              <a:spcBef>
                <a:spcPts val="260"/>
              </a:spcBef>
              <a:buClr>
                <a:srgbClr val="E1231C"/>
              </a:buClr>
              <a:buFont typeface="Wingdings"/>
              <a:buChar char=""/>
              <a:tabLst>
                <a:tab pos="184785" algn="l"/>
              </a:tabLst>
            </a:pPr>
            <a:r>
              <a:rPr sz="1200" spc="-10" dirty="0">
                <a:solidFill>
                  <a:srgbClr val="181818"/>
                </a:solidFill>
                <a:latin typeface="Calibri"/>
                <a:cs typeface="Calibri"/>
              </a:rPr>
              <a:t>Административные</a:t>
            </a:r>
            <a:r>
              <a:rPr sz="1200" spc="7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181818"/>
                </a:solidFill>
                <a:latin typeface="Calibri"/>
                <a:cs typeface="Calibri"/>
              </a:rPr>
              <a:t>и 	</a:t>
            </a:r>
            <a:r>
              <a:rPr sz="1200" spc="-10" dirty="0">
                <a:solidFill>
                  <a:srgbClr val="181818"/>
                </a:solidFill>
                <a:latin typeface="Calibri"/>
                <a:cs typeface="Calibri"/>
              </a:rPr>
              <a:t>общественные</a:t>
            </a:r>
            <a:r>
              <a:rPr sz="1200" spc="3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Calibri"/>
                <a:cs typeface="Calibri"/>
              </a:rPr>
              <a:t>здания</a:t>
            </a:r>
            <a:endParaRPr sz="12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325"/>
              </a:spcBef>
              <a:buClr>
                <a:srgbClr val="E1231C"/>
              </a:buClr>
              <a:buFont typeface="Wingdings"/>
              <a:buChar char=""/>
              <a:tabLst>
                <a:tab pos="184150" algn="l"/>
              </a:tabLst>
            </a:pPr>
            <a:r>
              <a:rPr sz="1200" dirty="0">
                <a:solidFill>
                  <a:srgbClr val="181818"/>
                </a:solidFill>
                <a:latin typeface="Calibri"/>
                <a:cs typeface="Calibri"/>
              </a:rPr>
              <a:t>Спортивные</a:t>
            </a:r>
            <a:r>
              <a:rPr sz="1200" spc="-4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Calibri"/>
                <a:cs typeface="Calibri"/>
              </a:rPr>
              <a:t>сооружения</a:t>
            </a:r>
            <a:endParaRPr sz="12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360"/>
              </a:spcBef>
              <a:buClr>
                <a:srgbClr val="E1231C"/>
              </a:buClr>
              <a:buFont typeface="Wingdings"/>
              <a:buChar char=""/>
              <a:tabLst>
                <a:tab pos="184150" algn="l"/>
              </a:tabLst>
            </a:pPr>
            <a:r>
              <a:rPr sz="1200" dirty="0">
                <a:solidFill>
                  <a:srgbClr val="181818"/>
                </a:solidFill>
                <a:latin typeface="Calibri"/>
                <a:cs typeface="Calibri"/>
              </a:rPr>
              <a:t>Складские</a:t>
            </a:r>
            <a:r>
              <a:rPr sz="1200" spc="-6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Calibri"/>
                <a:cs typeface="Calibri"/>
              </a:rPr>
              <a:t>комплексы</a:t>
            </a:r>
            <a:endParaRPr sz="12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360"/>
              </a:spcBef>
              <a:buClr>
                <a:srgbClr val="E1231C"/>
              </a:buClr>
              <a:buFont typeface="Wingdings"/>
              <a:buChar char=""/>
              <a:tabLst>
                <a:tab pos="184150" algn="l"/>
              </a:tabLst>
            </a:pPr>
            <a:r>
              <a:rPr sz="1200" dirty="0">
                <a:solidFill>
                  <a:srgbClr val="181818"/>
                </a:solidFill>
                <a:latin typeface="Calibri"/>
                <a:cs typeface="Calibri"/>
              </a:rPr>
              <a:t>Пищевое</a:t>
            </a:r>
            <a:r>
              <a:rPr sz="1200" spc="-4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Calibri"/>
                <a:cs typeface="Calibri"/>
              </a:rPr>
              <a:t>производство</a:t>
            </a:r>
            <a:endParaRPr sz="1200">
              <a:latin typeface="Calibri"/>
              <a:cs typeface="Calibri"/>
            </a:endParaRPr>
          </a:p>
          <a:p>
            <a:pPr marL="184785" indent="-172085">
              <a:lnSpc>
                <a:spcPts val="1370"/>
              </a:lnSpc>
              <a:spcBef>
                <a:spcPts val="350"/>
              </a:spcBef>
              <a:buClr>
                <a:srgbClr val="E1231C"/>
              </a:buClr>
              <a:buFont typeface="Wingdings"/>
              <a:buChar char=""/>
              <a:tabLst>
                <a:tab pos="184785" algn="l"/>
              </a:tabLst>
            </a:pPr>
            <a:r>
              <a:rPr sz="1200" dirty="0">
                <a:solidFill>
                  <a:srgbClr val="181818"/>
                </a:solidFill>
                <a:latin typeface="Calibri"/>
                <a:cs typeface="Calibri"/>
              </a:rPr>
              <a:t>Приборо-</a:t>
            </a:r>
            <a:r>
              <a:rPr sz="1200" spc="-4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181818"/>
                </a:solidFill>
                <a:latin typeface="Calibri"/>
                <a:cs typeface="Calibri"/>
              </a:rPr>
              <a:t>и</a:t>
            </a:r>
            <a:endParaRPr sz="1200">
              <a:latin typeface="Calibri"/>
              <a:cs typeface="Calibri"/>
            </a:endParaRPr>
          </a:p>
          <a:p>
            <a:pPr marL="184785">
              <a:lnSpc>
                <a:spcPts val="1370"/>
              </a:lnSpc>
            </a:pPr>
            <a:r>
              <a:rPr sz="1200" spc="-10" dirty="0">
                <a:solidFill>
                  <a:srgbClr val="181818"/>
                </a:solidFill>
                <a:latin typeface="Calibri"/>
                <a:cs typeface="Calibri"/>
              </a:rPr>
              <a:t>машиностроительные</a:t>
            </a:r>
            <a:r>
              <a:rPr sz="1200" spc="3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Calibri"/>
                <a:cs typeface="Calibri"/>
              </a:rPr>
              <a:t>заводы</a:t>
            </a:r>
            <a:endParaRPr sz="1200">
              <a:latin typeface="Calibri"/>
              <a:cs typeface="Calibri"/>
            </a:endParaRPr>
          </a:p>
          <a:p>
            <a:pPr marL="183515" marR="376555" indent="-171450">
              <a:lnSpc>
                <a:spcPts val="1300"/>
              </a:lnSpc>
              <a:spcBef>
                <a:spcPts val="520"/>
              </a:spcBef>
              <a:buClr>
                <a:srgbClr val="E1231C"/>
              </a:buClr>
              <a:buFont typeface="Wingdings"/>
              <a:buChar char=""/>
              <a:tabLst>
                <a:tab pos="184785" algn="l"/>
              </a:tabLst>
            </a:pPr>
            <a:r>
              <a:rPr sz="1200" spc="-10" dirty="0">
                <a:solidFill>
                  <a:srgbClr val="181818"/>
                </a:solidFill>
                <a:latin typeface="Calibri"/>
                <a:cs typeface="Calibri"/>
              </a:rPr>
              <a:t>Деревообрабатывающие 	предприятия</a:t>
            </a:r>
            <a:endParaRPr sz="1200">
              <a:latin typeface="Calibri"/>
              <a:cs typeface="Calibri"/>
            </a:endParaRPr>
          </a:p>
          <a:p>
            <a:pPr marL="184150" indent="-171450">
              <a:lnSpc>
                <a:spcPts val="1370"/>
              </a:lnSpc>
              <a:spcBef>
                <a:spcPts val="335"/>
              </a:spcBef>
              <a:buClr>
                <a:srgbClr val="E1231C"/>
              </a:buClr>
              <a:buFont typeface="Wingdings"/>
              <a:buChar char=""/>
              <a:tabLst>
                <a:tab pos="184150" algn="l"/>
              </a:tabLst>
            </a:pPr>
            <a:r>
              <a:rPr sz="1200" dirty="0">
                <a:solidFill>
                  <a:srgbClr val="181818"/>
                </a:solidFill>
                <a:latin typeface="Calibri"/>
                <a:cs typeface="Calibri"/>
              </a:rPr>
              <a:t>Химические</a:t>
            </a:r>
            <a:r>
              <a:rPr sz="1200" spc="-6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181818"/>
                </a:solidFill>
                <a:latin typeface="Calibri"/>
                <a:cs typeface="Calibri"/>
              </a:rPr>
              <a:t>и</a:t>
            </a:r>
            <a:endParaRPr sz="1200">
              <a:latin typeface="Calibri"/>
              <a:cs typeface="Calibri"/>
            </a:endParaRPr>
          </a:p>
          <a:p>
            <a:pPr marL="184785">
              <a:lnSpc>
                <a:spcPts val="1370"/>
              </a:lnSpc>
            </a:pPr>
            <a:r>
              <a:rPr sz="1200" spc="-10" dirty="0">
                <a:solidFill>
                  <a:srgbClr val="181818"/>
                </a:solidFill>
                <a:latin typeface="Calibri"/>
                <a:cs typeface="Calibri"/>
              </a:rPr>
              <a:t>фармацевтические</a:t>
            </a:r>
            <a:r>
              <a:rPr sz="1200" spc="7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Calibri"/>
                <a:cs typeface="Calibri"/>
              </a:rPr>
              <a:t>заводы</a:t>
            </a:r>
            <a:endParaRPr sz="12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350"/>
              </a:spcBef>
              <a:buClr>
                <a:srgbClr val="E1231C"/>
              </a:buClr>
              <a:buFont typeface="Wingdings"/>
              <a:buChar char=""/>
              <a:tabLst>
                <a:tab pos="184785" algn="l"/>
              </a:tabLst>
            </a:pPr>
            <a:r>
              <a:rPr sz="1200" spc="-20" dirty="0">
                <a:solidFill>
                  <a:srgbClr val="181818"/>
                </a:solidFill>
                <a:latin typeface="Calibri"/>
                <a:cs typeface="Calibri"/>
              </a:rPr>
              <a:t>Сельско-</a:t>
            </a:r>
            <a:r>
              <a:rPr sz="1200" spc="-10" dirty="0">
                <a:solidFill>
                  <a:srgbClr val="181818"/>
                </a:solidFill>
                <a:latin typeface="Calibri"/>
                <a:cs typeface="Calibri"/>
              </a:rPr>
              <a:t>хозяйственный</a:t>
            </a:r>
            <a:r>
              <a:rPr sz="1200" spc="12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Calibri"/>
                <a:cs typeface="Calibri"/>
              </a:rPr>
              <a:t>сектор</a:t>
            </a:r>
            <a:endParaRPr sz="12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360"/>
              </a:spcBef>
              <a:buClr>
                <a:srgbClr val="E1231C"/>
              </a:buClr>
              <a:buFont typeface="Wingdings"/>
              <a:buChar char=""/>
              <a:tabLst>
                <a:tab pos="184150" algn="l"/>
              </a:tabLst>
            </a:pPr>
            <a:r>
              <a:rPr sz="1200" spc="-10" dirty="0">
                <a:solidFill>
                  <a:srgbClr val="181818"/>
                </a:solidFill>
                <a:latin typeface="Calibri"/>
                <a:cs typeface="Calibri"/>
              </a:rPr>
              <a:t>Образовательные</a:t>
            </a:r>
            <a:r>
              <a:rPr sz="1200" spc="1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Calibri"/>
                <a:cs typeface="Calibri"/>
              </a:rPr>
              <a:t>учреждения</a:t>
            </a:r>
            <a:endParaRPr sz="12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360"/>
              </a:spcBef>
              <a:buClr>
                <a:srgbClr val="E1231C"/>
              </a:buClr>
              <a:buFont typeface="Wingdings"/>
              <a:buChar char=""/>
              <a:tabLst>
                <a:tab pos="184150" algn="l"/>
              </a:tabLst>
            </a:pPr>
            <a:r>
              <a:rPr sz="1200" spc="-10" dirty="0">
                <a:solidFill>
                  <a:srgbClr val="181818"/>
                </a:solidFill>
                <a:latin typeface="Calibri"/>
                <a:cs typeface="Calibri"/>
              </a:rPr>
              <a:t>Медицинские</a:t>
            </a:r>
            <a:r>
              <a:rPr sz="1200" spc="3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Calibri"/>
                <a:cs typeface="Calibri"/>
              </a:rPr>
              <a:t>учреждения</a:t>
            </a:r>
            <a:endParaRPr sz="1200">
              <a:latin typeface="Calibri"/>
              <a:cs typeface="Calibri"/>
            </a:endParaRPr>
          </a:p>
          <a:p>
            <a:pPr marL="183515" marR="448945" indent="-171450">
              <a:lnSpc>
                <a:spcPts val="1300"/>
              </a:lnSpc>
              <a:spcBef>
                <a:spcPts val="509"/>
              </a:spcBef>
              <a:buClr>
                <a:srgbClr val="E1231C"/>
              </a:buClr>
              <a:buFont typeface="Wingdings"/>
              <a:buChar char=""/>
              <a:tabLst>
                <a:tab pos="184785" algn="l"/>
              </a:tabLst>
            </a:pPr>
            <a:r>
              <a:rPr sz="1200" spc="-10" dirty="0">
                <a:solidFill>
                  <a:srgbClr val="181818"/>
                </a:solidFill>
                <a:latin typeface="Calibri"/>
                <a:cs typeface="Calibri"/>
              </a:rPr>
              <a:t>Высокотехнологические 	производства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968879" y="1466850"/>
            <a:ext cx="2110740" cy="1249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0" marR="255270" indent="-171450" algn="ctr">
              <a:lnSpc>
                <a:spcPct val="100000"/>
              </a:lnSpc>
              <a:spcBef>
                <a:spcPts val="100"/>
              </a:spcBef>
              <a:buClr>
                <a:srgbClr val="E1231C"/>
              </a:buClr>
              <a:buFont typeface="Wingdings"/>
              <a:buChar char=""/>
              <a:tabLst>
                <a:tab pos="171450" algn="l"/>
              </a:tabLst>
            </a:pPr>
            <a:r>
              <a:rPr sz="1200" dirty="0">
                <a:solidFill>
                  <a:srgbClr val="181818"/>
                </a:solidFill>
                <a:latin typeface="Calibri"/>
                <a:cs typeface="Calibri"/>
              </a:rPr>
              <a:t>Надземные</a:t>
            </a:r>
            <a:r>
              <a:rPr sz="1200" spc="-3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81818"/>
                </a:solidFill>
                <a:latin typeface="Calibri"/>
                <a:cs typeface="Calibri"/>
              </a:rPr>
              <a:t>и</a:t>
            </a:r>
            <a:r>
              <a:rPr sz="1200" spc="-4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Calibri"/>
                <a:cs typeface="Calibri"/>
              </a:rPr>
              <a:t>подземные</a:t>
            </a:r>
            <a:endParaRPr sz="1200">
              <a:latin typeface="Calibri"/>
              <a:cs typeface="Calibri"/>
            </a:endParaRPr>
          </a:p>
          <a:p>
            <a:pPr marR="224154" algn="ctr">
              <a:lnSpc>
                <a:spcPct val="100000"/>
              </a:lnSpc>
            </a:pPr>
            <a:r>
              <a:rPr sz="1200" spc="-10" dirty="0">
                <a:solidFill>
                  <a:srgbClr val="181818"/>
                </a:solidFill>
                <a:latin typeface="Calibri"/>
                <a:cs typeface="Calibri"/>
              </a:rPr>
              <a:t>пешиходные</a:t>
            </a:r>
            <a:r>
              <a:rPr sz="1200" spc="2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Calibri"/>
                <a:cs typeface="Calibri"/>
              </a:rPr>
              <a:t>переходы</a:t>
            </a:r>
            <a:endParaRPr sz="1200">
              <a:latin typeface="Calibri"/>
              <a:cs typeface="Calibri"/>
            </a:endParaRPr>
          </a:p>
          <a:p>
            <a:pPr marL="183515" marR="5080" indent="-171450">
              <a:lnSpc>
                <a:spcPct val="100000"/>
              </a:lnSpc>
              <a:spcBef>
                <a:spcPts val="495"/>
              </a:spcBef>
              <a:buClr>
                <a:srgbClr val="E1231C"/>
              </a:buClr>
              <a:buFont typeface="Wingdings"/>
              <a:buChar char=""/>
              <a:tabLst>
                <a:tab pos="184785" algn="l"/>
              </a:tabLst>
            </a:pPr>
            <a:r>
              <a:rPr sz="1200" spc="-10" dirty="0">
                <a:solidFill>
                  <a:srgbClr val="181818"/>
                </a:solidFill>
                <a:latin typeface="Calibri"/>
                <a:cs typeface="Calibri"/>
              </a:rPr>
              <a:t>Космические</a:t>
            </a:r>
            <a:r>
              <a:rPr sz="1200" spc="2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81818"/>
                </a:solidFill>
                <a:latin typeface="Calibri"/>
                <a:cs typeface="Calibri"/>
              </a:rPr>
              <a:t>и </a:t>
            </a:r>
            <a:r>
              <a:rPr sz="1200" spc="-10" dirty="0">
                <a:solidFill>
                  <a:srgbClr val="181818"/>
                </a:solidFill>
                <a:latin typeface="Calibri"/>
                <a:cs typeface="Calibri"/>
              </a:rPr>
              <a:t>аэродромные 	комплексы </a:t>
            </a:r>
            <a:r>
              <a:rPr sz="1200" dirty="0">
                <a:solidFill>
                  <a:srgbClr val="181818"/>
                </a:solidFill>
                <a:latin typeface="Calibri"/>
                <a:cs typeface="Calibri"/>
              </a:rPr>
              <a:t>(МОП,</a:t>
            </a:r>
            <a:r>
              <a:rPr sz="1200" spc="-1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Calibri"/>
                <a:cs typeface="Calibri"/>
              </a:rPr>
              <a:t>сладские 	</a:t>
            </a:r>
            <a:r>
              <a:rPr sz="1200" dirty="0">
                <a:solidFill>
                  <a:srgbClr val="181818"/>
                </a:solidFill>
                <a:latin typeface="Calibri"/>
                <a:cs typeface="Calibri"/>
              </a:rPr>
              <a:t>площади,</a:t>
            </a:r>
            <a:r>
              <a:rPr sz="1200" spc="-4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Calibri"/>
                <a:cs typeface="Calibri"/>
              </a:rPr>
              <a:t>ангары)</a:t>
            </a:r>
            <a:endParaRPr sz="12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500"/>
              </a:spcBef>
              <a:buClr>
                <a:srgbClr val="E1231C"/>
              </a:buClr>
              <a:buFont typeface="Wingdings"/>
              <a:buChar char=""/>
              <a:tabLst>
                <a:tab pos="184150" algn="l"/>
              </a:tabLst>
            </a:pPr>
            <a:r>
              <a:rPr sz="1200" dirty="0">
                <a:solidFill>
                  <a:srgbClr val="181818"/>
                </a:solidFill>
                <a:latin typeface="Calibri"/>
                <a:cs typeface="Calibri"/>
              </a:rPr>
              <a:t>Метро,</a:t>
            </a:r>
            <a:r>
              <a:rPr sz="1200" spc="-4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181818"/>
                </a:solidFill>
                <a:latin typeface="Calibri"/>
                <a:cs typeface="Calibri"/>
              </a:rPr>
              <a:t>РЖД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57518" y="1388744"/>
            <a:ext cx="1679575" cy="101028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590"/>
              </a:spcBef>
              <a:buClr>
                <a:srgbClr val="E1231C"/>
              </a:buClr>
              <a:buFont typeface="Wingdings"/>
              <a:buChar char=""/>
              <a:tabLst>
                <a:tab pos="184150" algn="l"/>
              </a:tabLst>
            </a:pPr>
            <a:r>
              <a:rPr sz="1200" spc="-25" dirty="0">
                <a:solidFill>
                  <a:srgbClr val="181818"/>
                </a:solidFill>
                <a:latin typeface="Calibri"/>
                <a:cs typeface="Calibri"/>
              </a:rPr>
              <a:t>АБК</a:t>
            </a:r>
            <a:endParaRPr sz="12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495"/>
              </a:spcBef>
              <a:buClr>
                <a:srgbClr val="E1231C"/>
              </a:buClr>
              <a:buFont typeface="Wingdings"/>
              <a:buChar char=""/>
              <a:tabLst>
                <a:tab pos="184150" algn="l"/>
              </a:tabLst>
            </a:pPr>
            <a:r>
              <a:rPr sz="1200" dirty="0">
                <a:solidFill>
                  <a:srgbClr val="181818"/>
                </a:solidFill>
                <a:latin typeface="Calibri"/>
                <a:cs typeface="Calibri"/>
              </a:rPr>
              <a:t>Чистые</a:t>
            </a:r>
            <a:r>
              <a:rPr sz="1200" spc="-2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181818"/>
                </a:solidFill>
                <a:latin typeface="Calibri"/>
                <a:cs typeface="Calibri"/>
              </a:rPr>
              <a:t>зоны</a:t>
            </a:r>
            <a:endParaRPr sz="12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500"/>
              </a:spcBef>
              <a:buClr>
                <a:srgbClr val="E1231C"/>
              </a:buClr>
              <a:buFont typeface="Wingdings"/>
              <a:buChar char=""/>
              <a:tabLst>
                <a:tab pos="184150" algn="l"/>
              </a:tabLst>
            </a:pPr>
            <a:r>
              <a:rPr sz="1200" dirty="0">
                <a:solidFill>
                  <a:srgbClr val="181818"/>
                </a:solidFill>
                <a:latin typeface="Calibri"/>
                <a:cs typeface="Calibri"/>
              </a:rPr>
              <a:t>Складские</a:t>
            </a:r>
            <a:r>
              <a:rPr sz="1200" spc="-6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Calibri"/>
                <a:cs typeface="Calibri"/>
              </a:rPr>
              <a:t>помещения</a:t>
            </a:r>
            <a:endParaRPr sz="12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505"/>
              </a:spcBef>
              <a:buClr>
                <a:srgbClr val="E1231C"/>
              </a:buClr>
              <a:buFont typeface="Wingdings"/>
              <a:buChar char=""/>
              <a:tabLst>
                <a:tab pos="184785" algn="l"/>
              </a:tabLst>
            </a:pPr>
            <a:r>
              <a:rPr sz="1200" spc="-25" dirty="0">
                <a:solidFill>
                  <a:srgbClr val="181818"/>
                </a:solidFill>
                <a:latin typeface="Calibri"/>
                <a:cs typeface="Calibri"/>
              </a:rPr>
              <a:t>МОП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74904" y="1341119"/>
            <a:ext cx="1550035" cy="45720"/>
          </a:xfrm>
          <a:custGeom>
            <a:avLst/>
            <a:gdLst/>
            <a:ahLst/>
            <a:cxnLst/>
            <a:rect l="l" t="t" r="r" b="b"/>
            <a:pathLst>
              <a:path w="1550035" h="45719">
                <a:moveTo>
                  <a:pt x="1549908" y="0"/>
                </a:moveTo>
                <a:lnTo>
                  <a:pt x="0" y="0"/>
                </a:lnTo>
                <a:lnTo>
                  <a:pt x="0" y="45720"/>
                </a:lnTo>
                <a:lnTo>
                  <a:pt x="1549908" y="45720"/>
                </a:lnTo>
                <a:lnTo>
                  <a:pt x="1549908" y="0"/>
                </a:lnTo>
                <a:close/>
              </a:path>
            </a:pathLst>
          </a:custGeom>
          <a:solidFill>
            <a:srgbClr val="6464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38272" y="1331975"/>
            <a:ext cx="1711960" cy="45720"/>
          </a:xfrm>
          <a:custGeom>
            <a:avLst/>
            <a:gdLst/>
            <a:ahLst/>
            <a:cxnLst/>
            <a:rect l="l" t="t" r="r" b="b"/>
            <a:pathLst>
              <a:path w="1711960" h="45719">
                <a:moveTo>
                  <a:pt x="1711452" y="0"/>
                </a:moveTo>
                <a:lnTo>
                  <a:pt x="0" y="0"/>
                </a:lnTo>
                <a:lnTo>
                  <a:pt x="0" y="45720"/>
                </a:lnTo>
                <a:lnTo>
                  <a:pt x="1711452" y="45720"/>
                </a:lnTo>
                <a:lnTo>
                  <a:pt x="1711452" y="0"/>
                </a:lnTo>
                <a:close/>
              </a:path>
            </a:pathLst>
          </a:custGeom>
          <a:solidFill>
            <a:srgbClr val="6464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78779" y="1312163"/>
            <a:ext cx="3110865" cy="52069"/>
          </a:xfrm>
          <a:custGeom>
            <a:avLst/>
            <a:gdLst/>
            <a:ahLst/>
            <a:cxnLst/>
            <a:rect l="l" t="t" r="r" b="b"/>
            <a:pathLst>
              <a:path w="3110865" h="52069">
                <a:moveTo>
                  <a:pt x="3110483" y="0"/>
                </a:moveTo>
                <a:lnTo>
                  <a:pt x="0" y="0"/>
                </a:lnTo>
                <a:lnTo>
                  <a:pt x="0" y="51815"/>
                </a:lnTo>
                <a:lnTo>
                  <a:pt x="3110483" y="51815"/>
                </a:lnTo>
                <a:lnTo>
                  <a:pt x="3110483" y="0"/>
                </a:lnTo>
                <a:close/>
              </a:path>
            </a:pathLst>
          </a:custGeom>
          <a:solidFill>
            <a:srgbClr val="6464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478270" y="3045333"/>
            <a:ext cx="17589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Промышленные</a:t>
            </a:r>
            <a:r>
              <a:rPr sz="14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полы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397752" y="3979164"/>
            <a:ext cx="2192020" cy="367665"/>
          </a:xfrm>
          <a:custGeom>
            <a:avLst/>
            <a:gdLst/>
            <a:ahLst/>
            <a:cxnLst/>
            <a:rect l="l" t="t" r="r" b="b"/>
            <a:pathLst>
              <a:path w="2192020" h="367664">
                <a:moveTo>
                  <a:pt x="2191511" y="0"/>
                </a:moveTo>
                <a:lnTo>
                  <a:pt x="0" y="0"/>
                </a:lnTo>
                <a:lnTo>
                  <a:pt x="0" y="367284"/>
                </a:lnTo>
                <a:lnTo>
                  <a:pt x="2191511" y="367284"/>
                </a:lnTo>
                <a:lnTo>
                  <a:pt x="2191511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25723" y="853439"/>
            <a:ext cx="379475" cy="388620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6478270" y="4031691"/>
            <a:ext cx="17735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Антистатические</a:t>
            </a:r>
            <a:r>
              <a:rPr sz="1400" b="1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полы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27" name="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69635" y="794004"/>
            <a:ext cx="388619" cy="400812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7284" y="827532"/>
            <a:ext cx="381000" cy="379475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880604" y="827532"/>
            <a:ext cx="379475" cy="384047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051547" y="827532"/>
            <a:ext cx="388620" cy="379475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6397752" y="3485388"/>
            <a:ext cx="2192020" cy="367665"/>
          </a:xfrm>
          <a:custGeom>
            <a:avLst/>
            <a:gdLst/>
            <a:ahLst/>
            <a:cxnLst/>
            <a:rect l="l" t="t" r="r" b="b"/>
            <a:pathLst>
              <a:path w="2192020" h="367664">
                <a:moveTo>
                  <a:pt x="2191511" y="0"/>
                </a:moveTo>
                <a:lnTo>
                  <a:pt x="0" y="0"/>
                </a:lnTo>
                <a:lnTo>
                  <a:pt x="0" y="367284"/>
                </a:lnTo>
                <a:lnTo>
                  <a:pt x="2191511" y="367284"/>
                </a:lnTo>
                <a:lnTo>
                  <a:pt x="2191511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478270" y="3538473"/>
            <a:ext cx="163131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Коммерческие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полы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12048" y="242696"/>
            <a:ext cx="6038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30" dirty="0">
                <a:solidFill>
                  <a:srgbClr val="181818"/>
                </a:solidFill>
                <a:latin typeface="Calibri"/>
                <a:cs typeface="Calibri"/>
              </a:rPr>
              <a:t>TAIKOR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ВЫБОР</a:t>
            </a:r>
            <a:r>
              <a:rPr spc="-40" dirty="0"/>
              <a:t> </a:t>
            </a:r>
            <a:r>
              <a:rPr dirty="0"/>
              <a:t>НАЛИВНЫХ</a:t>
            </a:r>
            <a:r>
              <a:rPr spc="-45" dirty="0"/>
              <a:t> </a:t>
            </a:r>
            <a:r>
              <a:rPr spc="-10" dirty="0"/>
              <a:t>ПОЛИМЕРНЫХ</a:t>
            </a:r>
            <a:r>
              <a:rPr spc="-35" dirty="0"/>
              <a:t> </a:t>
            </a:r>
            <a:r>
              <a:rPr dirty="0"/>
              <a:t>ПОКРЫТИЙ</a:t>
            </a:r>
            <a:r>
              <a:rPr spc="-25" dirty="0"/>
              <a:t> </a:t>
            </a:r>
            <a:r>
              <a:rPr spc="-10" dirty="0"/>
              <a:t>TAIKOR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1056" y="712470"/>
            <a:ext cx="19265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E1231C"/>
                </a:solidFill>
                <a:latin typeface="Calibri"/>
                <a:cs typeface="Calibri"/>
              </a:rPr>
              <a:t>Гаражи</a:t>
            </a:r>
            <a:r>
              <a:rPr sz="1800" b="1" spc="-45" dirty="0">
                <a:solidFill>
                  <a:srgbClr val="E1231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1231C"/>
                </a:solidFill>
                <a:latin typeface="Calibri"/>
                <a:cs typeface="Calibri"/>
              </a:rPr>
              <a:t>и</a:t>
            </a:r>
            <a:r>
              <a:rPr sz="1800" b="1" spc="-30" dirty="0">
                <a:solidFill>
                  <a:srgbClr val="E1231C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E1231C"/>
                </a:solidFill>
                <a:latin typeface="Calibri"/>
                <a:cs typeface="Calibri"/>
              </a:rPr>
              <a:t>парковки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55670" y="1179956"/>
            <a:ext cx="2059939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181818"/>
                </a:solidFill>
                <a:latin typeface="Calibri"/>
                <a:cs typeface="Calibri"/>
              </a:rPr>
              <a:t>места</a:t>
            </a:r>
            <a:r>
              <a:rPr sz="1600" b="1" spc="-6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81818"/>
                </a:solidFill>
                <a:latin typeface="Calibri"/>
                <a:cs typeface="Calibri"/>
              </a:rPr>
              <a:t>проезда</a:t>
            </a:r>
            <a:r>
              <a:rPr sz="1600" b="1" spc="-5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b="1" spc="-50" dirty="0">
                <a:solidFill>
                  <a:srgbClr val="181818"/>
                </a:solidFill>
                <a:latin typeface="Calibri"/>
                <a:cs typeface="Calibri"/>
              </a:rPr>
              <a:t>и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181818"/>
                </a:solidFill>
                <a:latin typeface="Calibri"/>
                <a:cs typeface="Calibri"/>
              </a:rPr>
              <a:t>стоянки,</a:t>
            </a:r>
            <a:r>
              <a:rPr sz="1600" b="1" spc="-4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81818"/>
                </a:solidFill>
                <a:latin typeface="Calibri"/>
                <a:cs typeface="Calibri"/>
              </a:rPr>
              <a:t>в</a:t>
            </a:r>
            <a:r>
              <a:rPr sz="1600" b="1" spc="-4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81818"/>
                </a:solidFill>
                <a:latin typeface="Calibri"/>
                <a:cs typeface="Calibri"/>
              </a:rPr>
              <a:t>т.ч.</a:t>
            </a:r>
            <a:r>
              <a:rPr sz="1600" b="1" spc="-4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81818"/>
                </a:solidFill>
                <a:latin typeface="Calibri"/>
                <a:cs typeface="Calibri"/>
              </a:rPr>
              <a:t>рампы</a:t>
            </a:r>
            <a:r>
              <a:rPr sz="1600" b="1" spc="-4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b="1" spc="-50" dirty="0">
                <a:solidFill>
                  <a:srgbClr val="181818"/>
                </a:solidFill>
                <a:latin typeface="Calibri"/>
                <a:cs typeface="Calibri"/>
              </a:rPr>
              <a:t>и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181818"/>
                </a:solidFill>
                <a:latin typeface="Calibri"/>
                <a:cs typeface="Calibri"/>
              </a:rPr>
              <a:t>пандусы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0258" y="1179956"/>
            <a:ext cx="246380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181818"/>
                </a:solidFill>
                <a:latin typeface="Calibri"/>
                <a:cs typeface="Calibri"/>
              </a:rPr>
              <a:t>места</a:t>
            </a:r>
            <a:r>
              <a:rPr sz="1600" b="1" spc="-1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81818"/>
                </a:solidFill>
                <a:latin typeface="Calibri"/>
                <a:cs typeface="Calibri"/>
              </a:rPr>
              <a:t>неактивного</a:t>
            </a:r>
            <a:r>
              <a:rPr sz="1600" b="1" spc="-4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81818"/>
                </a:solidFill>
                <a:latin typeface="Calibri"/>
                <a:cs typeface="Calibri"/>
              </a:rPr>
              <a:t>проезда </a:t>
            </a:r>
            <a:r>
              <a:rPr sz="1600" b="1" dirty="0">
                <a:solidFill>
                  <a:srgbClr val="181818"/>
                </a:solidFill>
                <a:latin typeface="Calibri"/>
                <a:cs typeface="Calibri"/>
              </a:rPr>
              <a:t>и</a:t>
            </a:r>
            <a:r>
              <a:rPr sz="1600" b="1" spc="-2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81818"/>
                </a:solidFill>
                <a:latin typeface="Calibri"/>
                <a:cs typeface="Calibri"/>
              </a:rPr>
              <a:t>стоянки</a:t>
            </a:r>
            <a:r>
              <a:rPr sz="1600" b="1" spc="-2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81818"/>
                </a:solidFill>
                <a:latin typeface="Calibri"/>
                <a:cs typeface="Calibri"/>
              </a:rPr>
              <a:t>(но</a:t>
            </a:r>
            <a:r>
              <a:rPr sz="1600" b="1" spc="-2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81818"/>
                </a:solidFill>
                <a:latin typeface="Calibri"/>
                <a:cs typeface="Calibri"/>
              </a:rPr>
              <a:t>не</a:t>
            </a:r>
            <a:r>
              <a:rPr sz="1600" b="1" spc="-2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81818"/>
                </a:solidFill>
                <a:latin typeface="Calibri"/>
                <a:cs typeface="Calibri"/>
              </a:rPr>
              <a:t>рампы</a:t>
            </a:r>
            <a:r>
              <a:rPr sz="1600" b="1" spc="-3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b="1" spc="-50" dirty="0">
                <a:solidFill>
                  <a:srgbClr val="181818"/>
                </a:solidFill>
                <a:latin typeface="Calibri"/>
                <a:cs typeface="Calibri"/>
              </a:rPr>
              <a:t>и </a:t>
            </a:r>
            <a:r>
              <a:rPr sz="1600" b="1" dirty="0">
                <a:solidFill>
                  <a:srgbClr val="181818"/>
                </a:solidFill>
                <a:latin typeface="Calibri"/>
                <a:cs typeface="Calibri"/>
              </a:rPr>
              <a:t>не</a:t>
            </a:r>
            <a:r>
              <a:rPr sz="1600" b="1" spc="-1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81818"/>
                </a:solidFill>
                <a:latin typeface="Calibri"/>
                <a:cs typeface="Calibri"/>
              </a:rPr>
              <a:t>пандусы)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0355" y="2495550"/>
            <a:ext cx="2503805" cy="39179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99085" marR="5080" indent="-287020">
              <a:lnSpc>
                <a:spcPct val="71400"/>
              </a:lnSpc>
              <a:spcBef>
                <a:spcPts val="585"/>
              </a:spcBef>
              <a:buSzPct val="117857"/>
              <a:buFont typeface="Wingdings"/>
              <a:buChar char=""/>
              <a:tabLst>
                <a:tab pos="299085" algn="l"/>
              </a:tabLst>
            </a:pP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тонкослойные</a:t>
            </a:r>
            <a:r>
              <a:rPr sz="1400" spc="-4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окрасочные</a:t>
            </a:r>
            <a:r>
              <a:rPr sz="1400" spc="-2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181818"/>
                </a:solidFill>
                <a:latin typeface="Calibri"/>
                <a:cs typeface="Calibri"/>
              </a:rPr>
              <a:t>с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засыпкой</a:t>
            </a:r>
            <a:r>
              <a:rPr sz="1400" spc="-5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песком</a:t>
            </a:r>
            <a:r>
              <a:rPr sz="1400" spc="-4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(до</a:t>
            </a:r>
            <a:r>
              <a:rPr sz="1400" spc="-3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0,5</a:t>
            </a:r>
            <a:r>
              <a:rPr sz="1400" spc="-4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181818"/>
                </a:solidFill>
                <a:latin typeface="Calibri"/>
                <a:cs typeface="Calibri"/>
              </a:rPr>
              <a:t>мм)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0355" y="3038348"/>
            <a:ext cx="2711450" cy="848994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99085" marR="5080" indent="-287020">
              <a:lnSpc>
                <a:spcPct val="71400"/>
              </a:lnSpc>
              <a:spcBef>
                <a:spcPts val="585"/>
              </a:spcBef>
              <a:buSzPct val="117857"/>
              <a:buFont typeface="Wingdings"/>
              <a:buChar char=""/>
              <a:tabLst>
                <a:tab pos="299085" algn="l"/>
              </a:tabLst>
            </a:pP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ЭП</a:t>
            </a:r>
            <a:r>
              <a:rPr sz="1400" spc="-3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или</a:t>
            </a:r>
            <a:r>
              <a:rPr sz="1400" spc="-2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ПУ</a:t>
            </a:r>
            <a:r>
              <a:rPr sz="1400" spc="-3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наливные</a:t>
            </a:r>
            <a:r>
              <a:rPr sz="1400" spc="-3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0,6-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0,8</a:t>
            </a:r>
            <a:r>
              <a:rPr sz="1400" spc="-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181818"/>
                </a:solidFill>
                <a:latin typeface="Calibri"/>
                <a:cs typeface="Calibri"/>
              </a:rPr>
              <a:t>мм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(выше</a:t>
            </a:r>
            <a:r>
              <a:rPr sz="1400" spc="-3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износостойкость,</a:t>
            </a:r>
            <a:endParaRPr sz="1400">
              <a:latin typeface="Calibri"/>
              <a:cs typeface="Calibri"/>
            </a:endParaRPr>
          </a:p>
          <a:p>
            <a:pPr marL="299085" marR="129539">
              <a:lnSpc>
                <a:spcPct val="71400"/>
              </a:lnSpc>
            </a:pP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внешний</a:t>
            </a:r>
            <a:r>
              <a:rPr sz="1400" spc="-4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вид</a:t>
            </a:r>
            <a:r>
              <a:rPr sz="1400" spc="-3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покрытия</a:t>
            </a:r>
            <a:r>
              <a:rPr sz="1400" spc="-5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более эстетичный,</a:t>
            </a:r>
            <a:r>
              <a:rPr sz="1400" spc="2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долговечность</a:t>
            </a:r>
            <a:endParaRPr sz="1400">
              <a:latin typeface="Calibri"/>
              <a:cs typeface="Calibri"/>
            </a:endParaRPr>
          </a:p>
          <a:p>
            <a:pPr marL="299085">
              <a:lnSpc>
                <a:spcPts val="1200"/>
              </a:lnSpc>
            </a:pP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выше)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0355" y="4038396"/>
            <a:ext cx="2588260" cy="39179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99085" marR="5080" indent="-287020">
              <a:lnSpc>
                <a:spcPct val="71400"/>
              </a:lnSpc>
              <a:spcBef>
                <a:spcPts val="585"/>
              </a:spcBef>
              <a:buSzPct val="117857"/>
              <a:buFont typeface="Wingdings"/>
              <a:buChar char=""/>
              <a:tabLst>
                <a:tab pos="299085" algn="l"/>
              </a:tabLst>
            </a:pP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ЭП</a:t>
            </a:r>
            <a:r>
              <a:rPr sz="1400" spc="-3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или</a:t>
            </a:r>
            <a:r>
              <a:rPr sz="1400" spc="-1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ПУ</a:t>
            </a:r>
            <a:r>
              <a:rPr sz="1400" spc="-3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наливные</a:t>
            </a:r>
            <a:r>
              <a:rPr sz="1400" spc="-2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с</a:t>
            </a:r>
            <a:r>
              <a:rPr sz="1400" spc="-3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песком шероховатые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до 2 </a:t>
            </a:r>
            <a:r>
              <a:rPr sz="1400" spc="-25" dirty="0">
                <a:solidFill>
                  <a:srgbClr val="181818"/>
                </a:solidFill>
                <a:latin typeface="Calibri"/>
                <a:cs typeface="Calibri"/>
              </a:rPr>
              <a:t>мм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17291" y="2488184"/>
            <a:ext cx="2441575" cy="39179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99085" marR="5080" indent="-287020">
              <a:lnSpc>
                <a:spcPct val="71400"/>
              </a:lnSpc>
              <a:spcBef>
                <a:spcPts val="585"/>
              </a:spcBef>
              <a:buSzPct val="117857"/>
              <a:buFont typeface="Wingdings"/>
              <a:buChar char=""/>
              <a:tabLst>
                <a:tab pos="299085" algn="l"/>
              </a:tabLst>
            </a:pP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ЭП</a:t>
            </a:r>
            <a:r>
              <a:rPr sz="1400" spc="-3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или</a:t>
            </a:r>
            <a:r>
              <a:rPr sz="1400" spc="-1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ПУ</a:t>
            </a:r>
            <a:r>
              <a:rPr sz="1400" spc="-3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наливные</a:t>
            </a:r>
            <a:r>
              <a:rPr sz="1400" spc="-2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2-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3</a:t>
            </a:r>
            <a:r>
              <a:rPr sz="1400" spc="-1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181818"/>
                </a:solidFill>
                <a:latin typeface="Calibri"/>
                <a:cs typeface="Calibri"/>
              </a:rPr>
              <a:t>мм 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(шероховатое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покрытие)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50609" y="1113281"/>
            <a:ext cx="2722245" cy="279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005" marR="307340" algn="just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181818"/>
                </a:solidFill>
                <a:latin typeface="Calibri"/>
                <a:cs typeface="Calibri"/>
              </a:rPr>
              <a:t>Высокий</a:t>
            </a:r>
            <a:r>
              <a:rPr sz="1600" b="1" spc="-4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81818"/>
                </a:solidFill>
                <a:latin typeface="Calibri"/>
                <a:cs typeface="Calibri"/>
              </a:rPr>
              <a:t>стандарт</a:t>
            </a:r>
            <a:r>
              <a:rPr sz="1600" b="1" spc="-3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81818"/>
                </a:solidFill>
                <a:latin typeface="Calibri"/>
                <a:cs typeface="Calibri"/>
              </a:rPr>
              <a:t>,</a:t>
            </a:r>
            <a:r>
              <a:rPr sz="1600" b="1" spc="-3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81818"/>
                </a:solidFill>
                <a:latin typeface="Calibri"/>
                <a:cs typeface="Calibri"/>
              </a:rPr>
              <a:t>любые </a:t>
            </a:r>
            <a:r>
              <a:rPr sz="1600" b="1" dirty="0">
                <a:solidFill>
                  <a:srgbClr val="181818"/>
                </a:solidFill>
                <a:latin typeface="Calibri"/>
                <a:cs typeface="Calibri"/>
              </a:rPr>
              <a:t>зоны</a:t>
            </a:r>
            <a:r>
              <a:rPr sz="1600" b="1" spc="-4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81818"/>
                </a:solidFill>
                <a:latin typeface="Calibri"/>
                <a:cs typeface="Calibri"/>
              </a:rPr>
              <a:t>(большая</a:t>
            </a:r>
            <a:endParaRPr sz="1600">
              <a:latin typeface="Calibri"/>
              <a:cs typeface="Calibri"/>
            </a:endParaRPr>
          </a:p>
          <a:p>
            <a:pPr marL="40005" marR="542290" algn="just">
              <a:lnSpc>
                <a:spcPct val="100000"/>
              </a:lnSpc>
            </a:pPr>
            <a:r>
              <a:rPr sz="1600" b="1" spc="-10" dirty="0">
                <a:solidFill>
                  <a:srgbClr val="181818"/>
                </a:solidFill>
                <a:latin typeface="Calibri"/>
                <a:cs typeface="Calibri"/>
              </a:rPr>
              <a:t>долговечность,</a:t>
            </a:r>
            <a:r>
              <a:rPr sz="1600" b="1" spc="-3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81818"/>
                </a:solidFill>
                <a:latin typeface="Calibri"/>
                <a:cs typeface="Calibri"/>
              </a:rPr>
              <a:t>высокая износостойкость,</a:t>
            </a:r>
            <a:r>
              <a:rPr sz="1600" b="1" spc="-1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181818"/>
                </a:solidFill>
                <a:latin typeface="Calibri"/>
                <a:cs typeface="Calibri"/>
              </a:rPr>
              <a:t>выше </a:t>
            </a:r>
            <a:r>
              <a:rPr sz="1600" b="1" spc="-10" dirty="0">
                <a:solidFill>
                  <a:srgbClr val="181818"/>
                </a:solidFill>
                <a:latin typeface="Calibri"/>
                <a:cs typeface="Calibri"/>
              </a:rPr>
              <a:t>эстетика)</a:t>
            </a:r>
            <a:endParaRPr sz="1600">
              <a:latin typeface="Calibri"/>
              <a:cs typeface="Calibri"/>
            </a:endParaRPr>
          </a:p>
          <a:p>
            <a:pPr marL="299085" marR="259079" indent="-287020">
              <a:lnSpc>
                <a:spcPct val="71400"/>
              </a:lnSpc>
              <a:spcBef>
                <a:spcPts val="1925"/>
              </a:spcBef>
              <a:buSzPct val="117857"/>
              <a:buFont typeface="Wingdings"/>
              <a:buChar char=""/>
              <a:tabLst>
                <a:tab pos="299085" algn="l"/>
              </a:tabLst>
            </a:pP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Высоконаполненные толстослойные</a:t>
            </a:r>
            <a:r>
              <a:rPr sz="1400" spc="-5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полимерные</a:t>
            </a:r>
            <a:endParaRPr sz="1400">
              <a:latin typeface="Calibri"/>
              <a:cs typeface="Calibri"/>
            </a:endParaRPr>
          </a:p>
          <a:p>
            <a:pPr marL="299085" marR="7620">
              <a:lnSpc>
                <a:spcPct val="71400"/>
              </a:lnSpc>
            </a:pP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системы</a:t>
            </a:r>
            <a:r>
              <a:rPr sz="1400" spc="-5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напольных</a:t>
            </a:r>
            <a:r>
              <a:rPr sz="1400" spc="-7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покрытий</a:t>
            </a:r>
            <a:r>
              <a:rPr sz="1400" spc="-50" dirty="0">
                <a:solidFill>
                  <a:srgbClr val="181818"/>
                </a:solidFill>
                <a:latin typeface="Calibri"/>
                <a:cs typeface="Calibri"/>
              </a:rPr>
              <a:t> с 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кварцевым</a:t>
            </a:r>
            <a:r>
              <a:rPr sz="1400" spc="-2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песком</a:t>
            </a:r>
            <a:r>
              <a:rPr sz="1400" spc="-3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(толщина</a:t>
            </a:r>
            <a:endParaRPr sz="1400">
              <a:latin typeface="Calibri"/>
              <a:cs typeface="Calibri"/>
            </a:endParaRPr>
          </a:p>
          <a:p>
            <a:pPr marL="299085">
              <a:lnSpc>
                <a:spcPts val="1205"/>
              </a:lnSpc>
            </a:pP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до</a:t>
            </a:r>
            <a:r>
              <a:rPr sz="1400" spc="-3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4</a:t>
            </a:r>
            <a:r>
              <a:rPr sz="1400" spc="-2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181818"/>
                </a:solidFill>
                <a:latin typeface="Calibri"/>
                <a:cs typeface="Calibri"/>
              </a:rPr>
              <a:t>мм).</a:t>
            </a:r>
            <a:endParaRPr sz="1400">
              <a:latin typeface="Calibri"/>
              <a:cs typeface="Calibri"/>
            </a:endParaRPr>
          </a:p>
          <a:p>
            <a:pPr marL="299085" indent="-286385">
              <a:lnSpc>
                <a:spcPts val="1440"/>
              </a:lnSpc>
              <a:spcBef>
                <a:spcPts val="1390"/>
              </a:spcBef>
              <a:buSzPct val="117857"/>
              <a:buFont typeface="Wingdings"/>
              <a:buChar char=""/>
              <a:tabLst>
                <a:tab pos="299085" algn="l"/>
              </a:tabLst>
            </a:pP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Нескользкое</a:t>
            </a:r>
            <a:r>
              <a:rPr sz="1400" spc="1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покрытие</a:t>
            </a:r>
            <a:endParaRPr sz="1400">
              <a:latin typeface="Calibri"/>
              <a:cs typeface="Calibri"/>
            </a:endParaRPr>
          </a:p>
          <a:p>
            <a:pPr marL="299085">
              <a:lnSpc>
                <a:spcPts val="1440"/>
              </a:lnSpc>
            </a:pP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(шагрень</a:t>
            </a:r>
            <a:r>
              <a:rPr sz="1400" spc="-2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или</a:t>
            </a:r>
            <a:r>
              <a:rPr sz="1400" spc="-4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кварцевый</a:t>
            </a:r>
            <a:r>
              <a:rPr sz="1400" spc="-2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песок</a:t>
            </a:r>
            <a:r>
              <a:rPr sz="1200" spc="-10" dirty="0">
                <a:solidFill>
                  <a:srgbClr val="181818"/>
                </a:solidFill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890259" y="1107947"/>
            <a:ext cx="6350" cy="3797300"/>
          </a:xfrm>
          <a:custGeom>
            <a:avLst/>
            <a:gdLst/>
            <a:ahLst/>
            <a:cxnLst/>
            <a:rect l="l" t="t" r="r" b="b"/>
            <a:pathLst>
              <a:path w="6350" h="3797300">
                <a:moveTo>
                  <a:pt x="0" y="3797300"/>
                </a:moveTo>
                <a:lnTo>
                  <a:pt x="6350" y="0"/>
                </a:lnTo>
              </a:path>
            </a:pathLst>
          </a:custGeom>
          <a:ln w="9144">
            <a:solidFill>
              <a:srgbClr val="17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08960" y="1095755"/>
            <a:ext cx="6350" cy="3797300"/>
          </a:xfrm>
          <a:custGeom>
            <a:avLst/>
            <a:gdLst/>
            <a:ahLst/>
            <a:cxnLst/>
            <a:rect l="l" t="t" r="r" b="b"/>
            <a:pathLst>
              <a:path w="6350" h="3797300">
                <a:moveTo>
                  <a:pt x="0" y="3797300"/>
                </a:moveTo>
                <a:lnTo>
                  <a:pt x="6350" y="0"/>
                </a:lnTo>
              </a:path>
            </a:pathLst>
          </a:custGeom>
          <a:ln w="9144">
            <a:solidFill>
              <a:srgbClr val="17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1548" y="3032760"/>
            <a:ext cx="2503931" cy="184403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12048" y="242696"/>
            <a:ext cx="6038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30" dirty="0">
                <a:solidFill>
                  <a:srgbClr val="181818"/>
                </a:solidFill>
                <a:latin typeface="Calibri"/>
                <a:cs typeface="Calibri"/>
              </a:rPr>
              <a:t>TAIKOR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ВЫБОР</a:t>
            </a:r>
            <a:r>
              <a:rPr spc="-40" dirty="0"/>
              <a:t> </a:t>
            </a:r>
            <a:r>
              <a:rPr dirty="0"/>
              <a:t>НАЛИВНЫХ</a:t>
            </a:r>
            <a:r>
              <a:rPr spc="-45" dirty="0"/>
              <a:t> </a:t>
            </a:r>
            <a:r>
              <a:rPr spc="-10" dirty="0"/>
              <a:t>ПОЛИМЕРНЫХ</a:t>
            </a:r>
            <a:r>
              <a:rPr spc="-35" dirty="0"/>
              <a:t> </a:t>
            </a:r>
            <a:r>
              <a:rPr dirty="0"/>
              <a:t>ПОКРЫТИЙ</a:t>
            </a:r>
            <a:r>
              <a:rPr spc="-25" dirty="0"/>
              <a:t> </a:t>
            </a:r>
            <a:r>
              <a:rPr spc="-10" dirty="0"/>
              <a:t>TAIKOR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26333" y="1209243"/>
            <a:ext cx="1968500" cy="119253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118110">
              <a:lnSpc>
                <a:spcPct val="89300"/>
              </a:lnSpc>
              <a:spcBef>
                <a:spcPts val="285"/>
              </a:spcBef>
            </a:pPr>
            <a:r>
              <a:rPr sz="1400" b="1" spc="-10" dirty="0">
                <a:solidFill>
                  <a:srgbClr val="181818"/>
                </a:solidFill>
                <a:latin typeface="Calibri"/>
                <a:cs typeface="Calibri"/>
              </a:rPr>
              <a:t>Производственные помещения</a:t>
            </a:r>
            <a:r>
              <a:rPr sz="1400" b="1" spc="-3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81818"/>
                </a:solidFill>
                <a:latin typeface="Calibri"/>
                <a:cs typeface="Calibri"/>
              </a:rPr>
              <a:t>с</a:t>
            </a:r>
            <a:r>
              <a:rPr sz="1400" b="1" spc="2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181818"/>
                </a:solidFill>
                <a:latin typeface="Calibri"/>
                <a:cs typeface="Calibri"/>
              </a:rPr>
              <a:t>мокрыми технологическими </a:t>
            </a:r>
            <a:r>
              <a:rPr sz="1400" b="1" dirty="0">
                <a:solidFill>
                  <a:srgbClr val="181818"/>
                </a:solidFill>
                <a:latin typeface="Calibri"/>
                <a:cs typeface="Calibri"/>
              </a:rPr>
              <a:t>процессами</a:t>
            </a:r>
            <a:r>
              <a:rPr sz="1400" b="1" spc="-8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b="1" spc="-50" dirty="0">
                <a:solidFill>
                  <a:srgbClr val="181818"/>
                </a:solidFill>
                <a:latin typeface="Calibri"/>
                <a:cs typeface="Calibri"/>
              </a:rPr>
              <a:t>и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410"/>
              </a:lnSpc>
            </a:pPr>
            <a:r>
              <a:rPr sz="1400" b="1" spc="-10" dirty="0">
                <a:solidFill>
                  <a:srgbClr val="181818"/>
                </a:solidFill>
                <a:latin typeface="Calibri"/>
                <a:cs typeface="Calibri"/>
              </a:rPr>
              <a:t>экстремальными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590"/>
              </a:lnSpc>
            </a:pPr>
            <a:r>
              <a:rPr sz="1400" b="1" dirty="0">
                <a:solidFill>
                  <a:srgbClr val="181818"/>
                </a:solidFill>
                <a:latin typeface="Calibri"/>
                <a:cs typeface="Calibri"/>
              </a:rPr>
              <a:t>условиями</a:t>
            </a:r>
            <a:r>
              <a:rPr sz="1400" b="1" spc="-6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181818"/>
                </a:solidFill>
                <a:latin typeface="Calibri"/>
                <a:cs typeface="Calibri"/>
              </a:rPr>
              <a:t>эксплуатации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2463" y="1264157"/>
            <a:ext cx="2037714" cy="112966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379730">
              <a:lnSpc>
                <a:spcPts val="1500"/>
              </a:lnSpc>
              <a:spcBef>
                <a:spcPts val="305"/>
              </a:spcBef>
            </a:pPr>
            <a:r>
              <a:rPr sz="1400" b="1" spc="-10" dirty="0">
                <a:solidFill>
                  <a:srgbClr val="181818"/>
                </a:solidFill>
                <a:latin typeface="Calibri"/>
                <a:cs typeface="Calibri"/>
              </a:rPr>
              <a:t>Производственные помещения</a:t>
            </a:r>
            <a:r>
              <a:rPr sz="1400" b="1" spc="-3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81818"/>
                </a:solidFill>
                <a:latin typeface="Calibri"/>
                <a:cs typeface="Calibri"/>
              </a:rPr>
              <a:t>с</a:t>
            </a:r>
            <a:r>
              <a:rPr sz="1400" b="1" spc="2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181818"/>
                </a:solidFill>
                <a:latin typeface="Calibri"/>
                <a:cs typeface="Calibri"/>
              </a:rPr>
              <a:t>сухими технологическими процессами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1400" b="1" dirty="0">
                <a:solidFill>
                  <a:srgbClr val="181818"/>
                </a:solidFill>
                <a:latin typeface="Calibri"/>
                <a:cs typeface="Calibri"/>
              </a:rPr>
              <a:t>(+</a:t>
            </a:r>
            <a:r>
              <a:rPr sz="1400" b="1" spc="-1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81818"/>
                </a:solidFill>
                <a:latin typeface="Calibri"/>
                <a:cs typeface="Calibri"/>
              </a:rPr>
              <a:t>склады,</a:t>
            </a:r>
            <a:r>
              <a:rPr sz="1400" b="1" spc="-4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81818"/>
                </a:solidFill>
                <a:latin typeface="Calibri"/>
                <a:cs typeface="Calibri"/>
              </a:rPr>
              <a:t>логист</a:t>
            </a:r>
            <a:r>
              <a:rPr sz="1400" b="1" spc="-2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181818"/>
                </a:solidFill>
                <a:latin typeface="Calibri"/>
                <a:cs typeface="Calibri"/>
              </a:rPr>
              <a:t>центры)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3824" y="2632075"/>
            <a:ext cx="2672080" cy="17011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ts val="1590"/>
              </a:lnSpc>
              <a:spcBef>
                <a:spcPts val="100"/>
              </a:spcBef>
              <a:buSzPct val="128571"/>
              <a:buFont typeface="Wingdings"/>
              <a:buChar char=""/>
              <a:tabLst>
                <a:tab pos="299085" algn="l"/>
              </a:tabLst>
            </a:pP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Эконом</a:t>
            </a:r>
            <a:r>
              <a:rPr sz="1400" spc="-4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вариант:</a:t>
            </a:r>
            <a:endParaRPr sz="1400">
              <a:latin typeface="Calibri"/>
              <a:cs typeface="Calibri"/>
            </a:endParaRPr>
          </a:p>
          <a:p>
            <a:pPr marL="299085">
              <a:lnSpc>
                <a:spcPts val="1590"/>
              </a:lnSpc>
            </a:pP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тонкослойные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окрасочные;</a:t>
            </a:r>
            <a:endParaRPr sz="1400">
              <a:latin typeface="Calibri"/>
              <a:cs typeface="Calibri"/>
            </a:endParaRPr>
          </a:p>
          <a:p>
            <a:pPr marL="297815" marR="5080" indent="-285750" algn="just">
              <a:lnSpc>
                <a:spcPts val="1500"/>
              </a:lnSpc>
              <a:spcBef>
                <a:spcPts val="1030"/>
              </a:spcBef>
              <a:buSzPct val="128571"/>
              <a:buFont typeface="Wingdings"/>
              <a:buChar char=""/>
              <a:tabLst>
                <a:tab pos="299085" algn="l"/>
              </a:tabLst>
            </a:pP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Качественный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вариант:</a:t>
            </a:r>
            <a:r>
              <a:rPr sz="1400" spc="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ЭП </a:t>
            </a:r>
            <a:r>
              <a:rPr sz="1400" spc="-25" dirty="0">
                <a:solidFill>
                  <a:srgbClr val="181818"/>
                </a:solidFill>
                <a:latin typeface="Calibri"/>
                <a:cs typeface="Calibri"/>
              </a:rPr>
              <a:t>или 	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ПУ</a:t>
            </a:r>
            <a:r>
              <a:rPr sz="1400" spc="-3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наливные</a:t>
            </a:r>
            <a:r>
              <a:rPr sz="1400" spc="-2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толщиной</a:t>
            </a:r>
            <a:r>
              <a:rPr sz="1400" spc="-4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2-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3</a:t>
            </a:r>
            <a:r>
              <a:rPr sz="1400" spc="-2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181818"/>
                </a:solidFill>
                <a:latin typeface="Calibri"/>
                <a:cs typeface="Calibri"/>
              </a:rPr>
              <a:t>мм 	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(выше</a:t>
            </a:r>
            <a:r>
              <a:rPr sz="1400" spc="-4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износостойкость,</a:t>
            </a:r>
            <a:endParaRPr sz="1400">
              <a:latin typeface="Calibri"/>
              <a:cs typeface="Calibri"/>
            </a:endParaRPr>
          </a:p>
          <a:p>
            <a:pPr marL="299085" marR="89535">
              <a:lnSpc>
                <a:spcPts val="1500"/>
              </a:lnSpc>
              <a:spcBef>
                <a:spcPts val="5"/>
              </a:spcBef>
            </a:pP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внешний</a:t>
            </a:r>
            <a:r>
              <a:rPr sz="1400" spc="-4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вид</a:t>
            </a:r>
            <a:r>
              <a:rPr sz="1400" spc="-2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покрытия</a:t>
            </a:r>
            <a:r>
              <a:rPr sz="1400" spc="-5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181818"/>
                </a:solidFill>
                <a:latin typeface="Calibri"/>
                <a:cs typeface="Calibri"/>
              </a:rPr>
              <a:t>более 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эстетичный,</a:t>
            </a:r>
            <a:r>
              <a:rPr sz="1400" spc="2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долговечность выше)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29482" y="2547874"/>
            <a:ext cx="2199640" cy="189230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99085" marR="165735" indent="-287020">
              <a:lnSpc>
                <a:spcPct val="89300"/>
              </a:lnSpc>
              <a:spcBef>
                <a:spcPts val="280"/>
              </a:spcBef>
              <a:buSzPct val="128571"/>
              <a:buFont typeface="Microsoft Sans Serif"/>
              <a:buChar char="•"/>
              <a:tabLst>
                <a:tab pos="299085" algn="l"/>
              </a:tabLst>
            </a:pPr>
            <a:r>
              <a:rPr sz="1400" spc="-25" dirty="0">
                <a:solidFill>
                  <a:srgbClr val="181818"/>
                </a:solidFill>
                <a:latin typeface="Calibri"/>
                <a:cs typeface="Calibri"/>
              </a:rPr>
              <a:t>Только</a:t>
            </a:r>
            <a:r>
              <a:rPr sz="1400" spc="-4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толстослойные высоконаполненные полимерные</a:t>
            </a:r>
            <a:r>
              <a:rPr sz="1400" spc="-2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системы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напольных</a:t>
            </a:r>
            <a:r>
              <a:rPr sz="1400" spc="-7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покрытий</a:t>
            </a:r>
            <a:r>
              <a:rPr sz="1400" spc="-50" dirty="0">
                <a:solidFill>
                  <a:srgbClr val="181818"/>
                </a:solidFill>
                <a:latin typeface="Calibri"/>
                <a:cs typeface="Calibri"/>
              </a:rPr>
              <a:t> с 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кварцевым</a:t>
            </a:r>
            <a:r>
              <a:rPr sz="1400" spc="-1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песком (толщина</a:t>
            </a:r>
            <a:r>
              <a:rPr sz="1400" spc="-4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более</a:t>
            </a:r>
            <a:r>
              <a:rPr sz="1400" spc="-2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4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181818"/>
                </a:solidFill>
                <a:latin typeface="Calibri"/>
                <a:cs typeface="Calibri"/>
              </a:rPr>
              <a:t>мм).</a:t>
            </a:r>
            <a:endParaRPr sz="1400">
              <a:latin typeface="Calibri"/>
              <a:cs typeface="Calibri"/>
            </a:endParaRPr>
          </a:p>
          <a:p>
            <a:pPr marL="299085" marR="5080" indent="-287020">
              <a:lnSpc>
                <a:spcPct val="89400"/>
              </a:lnSpc>
              <a:spcBef>
                <a:spcPts val="1010"/>
              </a:spcBef>
              <a:buSzPct val="128571"/>
              <a:buFont typeface="Microsoft Sans Serif"/>
              <a:buChar char="•"/>
              <a:tabLst>
                <a:tab pos="299085" algn="l"/>
              </a:tabLst>
            </a:pP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Нескользкое</a:t>
            </a:r>
            <a:r>
              <a:rPr sz="1400" spc="-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покрытие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(шагрень</a:t>
            </a:r>
            <a:r>
              <a:rPr sz="1400" spc="-3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или</a:t>
            </a:r>
            <a:r>
              <a:rPr sz="1400" spc="-5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кварцевый песок)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38747" y="1188846"/>
            <a:ext cx="1328420" cy="42989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305"/>
              </a:spcBef>
            </a:pPr>
            <a:r>
              <a:rPr sz="1400" b="1" spc="-10" dirty="0">
                <a:solidFill>
                  <a:srgbClr val="181818"/>
                </a:solidFill>
                <a:latin typeface="Calibri"/>
                <a:cs typeface="Calibri"/>
              </a:rPr>
              <a:t>Антистатические требования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90259" y="1107947"/>
            <a:ext cx="6350" cy="3797300"/>
          </a:xfrm>
          <a:custGeom>
            <a:avLst/>
            <a:gdLst/>
            <a:ahLst/>
            <a:cxnLst/>
            <a:rect l="l" t="t" r="r" b="b"/>
            <a:pathLst>
              <a:path w="6350" h="3797300">
                <a:moveTo>
                  <a:pt x="0" y="3797300"/>
                </a:moveTo>
                <a:lnTo>
                  <a:pt x="6350" y="0"/>
                </a:lnTo>
              </a:path>
            </a:pathLst>
          </a:custGeom>
          <a:ln w="9144">
            <a:solidFill>
              <a:srgbClr val="17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08960" y="1095755"/>
            <a:ext cx="6350" cy="3797300"/>
          </a:xfrm>
          <a:custGeom>
            <a:avLst/>
            <a:gdLst/>
            <a:ahLst/>
            <a:cxnLst/>
            <a:rect l="l" t="t" r="r" b="b"/>
            <a:pathLst>
              <a:path w="6350" h="3797300">
                <a:moveTo>
                  <a:pt x="0" y="3797300"/>
                </a:moveTo>
                <a:lnTo>
                  <a:pt x="6350" y="0"/>
                </a:lnTo>
              </a:path>
            </a:pathLst>
          </a:custGeom>
          <a:ln w="9144">
            <a:solidFill>
              <a:srgbClr val="17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163183" y="2531110"/>
            <a:ext cx="2714625" cy="811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ts val="1590"/>
              </a:lnSpc>
              <a:spcBef>
                <a:spcPts val="100"/>
              </a:spcBef>
              <a:buSzPct val="128571"/>
              <a:buFont typeface="Wingdings"/>
              <a:buChar char=""/>
              <a:tabLst>
                <a:tab pos="299085" algn="l"/>
              </a:tabLst>
            </a:pP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Система</a:t>
            </a:r>
            <a:r>
              <a:rPr sz="1400" spc="-3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ТН-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ПОЛ</a:t>
            </a:r>
            <a:r>
              <a:rPr sz="1400" spc="-6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НАЛИВНОЙ</a:t>
            </a:r>
            <a:r>
              <a:rPr sz="1400" spc="-5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181818"/>
                </a:solidFill>
                <a:latin typeface="Calibri"/>
                <a:cs typeface="Calibri"/>
              </a:rPr>
              <a:t>АС</a:t>
            </a:r>
            <a:endParaRPr sz="1400">
              <a:latin typeface="Calibri"/>
              <a:cs typeface="Calibri"/>
            </a:endParaRPr>
          </a:p>
          <a:p>
            <a:pPr marL="299085">
              <a:lnSpc>
                <a:spcPts val="1500"/>
              </a:lnSpc>
            </a:pP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с</a:t>
            </a:r>
            <a:r>
              <a:rPr sz="1400" spc="-4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медной</a:t>
            </a:r>
            <a:r>
              <a:rPr sz="1400" spc="-2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лентой,</a:t>
            </a:r>
            <a:r>
              <a:rPr sz="1400" spc="-5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181818"/>
                </a:solidFill>
                <a:latin typeface="Calibri"/>
                <a:cs typeface="Calibri"/>
              </a:rPr>
              <a:t>не</a:t>
            </a:r>
            <a:endParaRPr sz="1400">
              <a:latin typeface="Calibri"/>
              <a:cs typeface="Calibri"/>
            </a:endParaRPr>
          </a:p>
          <a:p>
            <a:pPr marL="299085" marR="447040">
              <a:lnSpc>
                <a:spcPts val="1500"/>
              </a:lnSpc>
              <a:spcBef>
                <a:spcPts val="114"/>
              </a:spcBef>
            </a:pP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накапливает</a:t>
            </a:r>
            <a:r>
              <a:rPr sz="1400" spc="1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статического электричества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1056" y="712470"/>
            <a:ext cx="1412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E1231C"/>
                </a:solidFill>
                <a:latin typeface="Calibri"/>
                <a:cs typeface="Calibri"/>
              </a:rPr>
              <a:t>Производства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03620" y="3390900"/>
            <a:ext cx="2599944" cy="154381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12048" y="242696"/>
            <a:ext cx="6038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30" dirty="0">
                <a:solidFill>
                  <a:srgbClr val="181818"/>
                </a:solidFill>
                <a:latin typeface="Calibri"/>
                <a:cs typeface="Calibri"/>
              </a:rPr>
              <a:t>TAIKOR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ВЫБОР</a:t>
            </a:r>
            <a:r>
              <a:rPr spc="-40" dirty="0"/>
              <a:t> </a:t>
            </a:r>
            <a:r>
              <a:rPr dirty="0"/>
              <a:t>НАЛИВНЫХ</a:t>
            </a:r>
            <a:r>
              <a:rPr spc="-45" dirty="0"/>
              <a:t> </a:t>
            </a:r>
            <a:r>
              <a:rPr spc="-10" dirty="0"/>
              <a:t>ПОЛИМЕРНЫХ</a:t>
            </a:r>
            <a:r>
              <a:rPr spc="-35" dirty="0"/>
              <a:t> </a:t>
            </a:r>
            <a:r>
              <a:rPr dirty="0"/>
              <a:t>ПОКРЫТИЙ</a:t>
            </a:r>
            <a:r>
              <a:rPr spc="-25" dirty="0"/>
              <a:t> </a:t>
            </a:r>
            <a:r>
              <a:rPr spc="-10" dirty="0"/>
              <a:t>TAIKOR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1056" y="712470"/>
            <a:ext cx="725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E1231C"/>
                </a:solidFill>
                <a:latin typeface="Calibri"/>
                <a:cs typeface="Calibri"/>
              </a:rPr>
              <a:t>Другое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55670" y="1179956"/>
            <a:ext cx="20066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181818"/>
                </a:solidFill>
                <a:latin typeface="Calibri"/>
                <a:cs typeface="Calibri"/>
              </a:rPr>
              <a:t>Пешеходная</a:t>
            </a:r>
            <a:r>
              <a:rPr sz="1600" b="1" spc="-6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81818"/>
                </a:solidFill>
                <a:latin typeface="Calibri"/>
                <a:cs typeface="Calibri"/>
              </a:rPr>
              <a:t>нагрузка,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181818"/>
                </a:solidFill>
                <a:latin typeface="Calibri"/>
                <a:cs typeface="Calibri"/>
              </a:rPr>
              <a:t>чистые</a:t>
            </a:r>
            <a:r>
              <a:rPr sz="1600" b="1" spc="-6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81818"/>
                </a:solidFill>
                <a:latin typeface="Calibri"/>
                <a:cs typeface="Calibri"/>
              </a:rPr>
              <a:t>помещения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0258" y="1179956"/>
            <a:ext cx="137731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181818"/>
                </a:solidFill>
                <a:latin typeface="Calibri"/>
                <a:cs typeface="Calibri"/>
              </a:rPr>
              <a:t>Холодильники,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181818"/>
                </a:solidFill>
                <a:latin typeface="Calibri"/>
                <a:cs typeface="Calibri"/>
              </a:rPr>
              <a:t>морозильники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3883" y="1927301"/>
            <a:ext cx="2327910" cy="667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-</a:t>
            </a:r>
            <a:r>
              <a:rPr sz="1400" spc="-4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181818"/>
                </a:solidFill>
                <a:latin typeface="Calibri"/>
                <a:cs typeface="Calibri"/>
              </a:rPr>
              <a:t>Только</a:t>
            </a:r>
            <a:r>
              <a:rPr sz="1400" spc="-2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толстослойные, эластичные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(ПУ с</a:t>
            </a:r>
            <a:r>
              <a:rPr sz="1400" spc="-1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пониженной жесткостью),</a:t>
            </a:r>
            <a:r>
              <a:rPr sz="1400" spc="-1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до</a:t>
            </a:r>
            <a:r>
              <a:rPr sz="1400" spc="-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4-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5</a:t>
            </a:r>
            <a:r>
              <a:rPr sz="1400" spc="-1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35" dirty="0">
                <a:solidFill>
                  <a:srgbClr val="181818"/>
                </a:solidFill>
                <a:latin typeface="Calibri"/>
                <a:cs typeface="Calibri"/>
              </a:rPr>
              <a:t>мм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22340" y="1775206"/>
            <a:ext cx="2390775" cy="39179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99085" marR="5080" indent="-287020">
              <a:lnSpc>
                <a:spcPct val="69400"/>
              </a:lnSpc>
              <a:spcBef>
                <a:spcPts val="459"/>
              </a:spcBef>
              <a:tabLst>
                <a:tab pos="299085" algn="l"/>
              </a:tabLst>
            </a:pPr>
            <a:r>
              <a:rPr sz="1650" spc="-50" dirty="0">
                <a:solidFill>
                  <a:srgbClr val="181818"/>
                </a:solidFill>
                <a:latin typeface="Calibri"/>
                <a:cs typeface="Calibri"/>
              </a:rPr>
              <a:t>-</a:t>
            </a:r>
            <a:r>
              <a:rPr sz="1650" dirty="0">
                <a:solidFill>
                  <a:srgbClr val="181818"/>
                </a:solidFill>
                <a:latin typeface="Calibri"/>
                <a:cs typeface="Calibri"/>
              </a:rPr>
              <a:t>	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Эконом</a:t>
            </a:r>
            <a:r>
              <a:rPr sz="1400" spc="-5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вариант:</a:t>
            </a:r>
            <a:r>
              <a:rPr sz="1400" spc="-4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пропитки,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окраски</a:t>
            </a:r>
            <a:r>
              <a:rPr sz="1400" spc="-2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от</a:t>
            </a:r>
            <a:r>
              <a:rPr sz="1400" spc="-5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0,2</a:t>
            </a:r>
            <a:r>
              <a:rPr sz="1400" spc="-2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до</a:t>
            </a:r>
            <a:r>
              <a:rPr sz="1400" spc="-2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0,8</a:t>
            </a:r>
            <a:r>
              <a:rPr sz="1400" spc="-3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181818"/>
                </a:solidFill>
                <a:latin typeface="Calibri"/>
                <a:cs typeface="Calibri"/>
              </a:rPr>
              <a:t>мм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22340" y="2282393"/>
            <a:ext cx="2389505" cy="42799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1714"/>
              </a:lnSpc>
              <a:spcBef>
                <a:spcPts val="130"/>
              </a:spcBef>
              <a:tabLst>
                <a:tab pos="299085" algn="l"/>
              </a:tabLst>
            </a:pPr>
            <a:r>
              <a:rPr sz="1650" spc="-50" dirty="0">
                <a:solidFill>
                  <a:srgbClr val="181818"/>
                </a:solidFill>
                <a:latin typeface="Calibri"/>
                <a:cs typeface="Calibri"/>
              </a:rPr>
              <a:t>-</a:t>
            </a:r>
            <a:r>
              <a:rPr sz="1650" dirty="0">
                <a:solidFill>
                  <a:srgbClr val="181818"/>
                </a:solidFill>
                <a:latin typeface="Calibri"/>
                <a:cs typeface="Calibri"/>
              </a:rPr>
              <a:t>	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Наливной</a:t>
            </a:r>
            <a:r>
              <a:rPr sz="1400" spc="-1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2-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3</a:t>
            </a:r>
            <a:r>
              <a:rPr sz="1400" spc="-1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мм,</a:t>
            </a:r>
            <a:r>
              <a:rPr sz="1400" spc="-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шагрень,</a:t>
            </a:r>
            <a:endParaRPr sz="1400">
              <a:latin typeface="Calibri"/>
              <a:cs typeface="Calibri"/>
            </a:endParaRPr>
          </a:p>
          <a:p>
            <a:pPr marL="299085">
              <a:lnSpc>
                <a:spcPts val="1415"/>
              </a:lnSpc>
            </a:pP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или</a:t>
            </a:r>
            <a:r>
              <a:rPr sz="1400" spc="-5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матовый</a:t>
            </a:r>
            <a:r>
              <a:rPr sz="1400" spc="-5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181818"/>
                </a:solidFill>
                <a:latin typeface="Calibri"/>
                <a:cs typeface="Calibri"/>
              </a:rPr>
              <a:t>лак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22340" y="2825622"/>
            <a:ext cx="1861185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99085" algn="l"/>
              </a:tabLst>
            </a:pPr>
            <a:r>
              <a:rPr sz="1650" spc="-50" dirty="0">
                <a:solidFill>
                  <a:srgbClr val="181818"/>
                </a:solidFill>
                <a:latin typeface="Calibri"/>
                <a:cs typeface="Calibri"/>
              </a:rPr>
              <a:t>-</a:t>
            </a:r>
            <a:r>
              <a:rPr sz="1650" dirty="0">
                <a:solidFill>
                  <a:srgbClr val="181818"/>
                </a:solidFill>
                <a:latin typeface="Calibri"/>
                <a:cs typeface="Calibri"/>
              </a:rPr>
              <a:t>	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Elastic</a:t>
            </a:r>
            <a:r>
              <a:rPr sz="1400" spc="-4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300</a:t>
            </a:r>
            <a:r>
              <a:rPr sz="1400" spc="-3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(пол</a:t>
            </a:r>
            <a:r>
              <a:rPr sz="1400" spc="-5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+</a:t>
            </a:r>
            <a:r>
              <a:rPr sz="1400" spc="-4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181818"/>
                </a:solidFill>
                <a:latin typeface="Calibri"/>
                <a:cs typeface="Calibri"/>
              </a:rPr>
              <a:t>ГИ)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30492" y="1179956"/>
            <a:ext cx="16306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181818"/>
                </a:solidFill>
                <a:latin typeface="Calibri"/>
                <a:cs typeface="Calibri"/>
              </a:rPr>
              <a:t>Балконы,</a:t>
            </a:r>
            <a:r>
              <a:rPr sz="1600" b="1" spc="-7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81818"/>
                </a:solidFill>
                <a:latin typeface="Calibri"/>
                <a:cs typeface="Calibri"/>
              </a:rPr>
              <a:t>террасы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890259" y="1107947"/>
            <a:ext cx="6350" cy="3797300"/>
          </a:xfrm>
          <a:custGeom>
            <a:avLst/>
            <a:gdLst/>
            <a:ahLst/>
            <a:cxnLst/>
            <a:rect l="l" t="t" r="r" b="b"/>
            <a:pathLst>
              <a:path w="6350" h="3797300">
                <a:moveTo>
                  <a:pt x="0" y="3797300"/>
                </a:moveTo>
                <a:lnTo>
                  <a:pt x="6350" y="0"/>
                </a:lnTo>
              </a:path>
            </a:pathLst>
          </a:custGeom>
          <a:ln w="9144">
            <a:solidFill>
              <a:srgbClr val="17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08960" y="1095755"/>
            <a:ext cx="6350" cy="3797300"/>
          </a:xfrm>
          <a:custGeom>
            <a:avLst/>
            <a:gdLst/>
            <a:ahLst/>
            <a:cxnLst/>
            <a:rect l="l" t="t" r="r" b="b"/>
            <a:pathLst>
              <a:path w="6350" h="3797300">
                <a:moveTo>
                  <a:pt x="0" y="3797300"/>
                </a:moveTo>
                <a:lnTo>
                  <a:pt x="6350" y="0"/>
                </a:lnTo>
              </a:path>
            </a:pathLst>
          </a:custGeom>
          <a:ln w="9144">
            <a:solidFill>
              <a:srgbClr val="17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338829" y="1860550"/>
            <a:ext cx="2390775" cy="39179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99085" marR="5080" indent="-287020">
              <a:lnSpc>
                <a:spcPct val="69400"/>
              </a:lnSpc>
              <a:spcBef>
                <a:spcPts val="459"/>
              </a:spcBef>
              <a:tabLst>
                <a:tab pos="299085" algn="l"/>
              </a:tabLst>
            </a:pPr>
            <a:r>
              <a:rPr sz="1650" spc="-50" dirty="0">
                <a:solidFill>
                  <a:srgbClr val="181818"/>
                </a:solidFill>
                <a:latin typeface="Calibri"/>
                <a:cs typeface="Calibri"/>
              </a:rPr>
              <a:t>-</a:t>
            </a:r>
            <a:r>
              <a:rPr sz="1650" dirty="0">
                <a:solidFill>
                  <a:srgbClr val="181818"/>
                </a:solidFill>
                <a:latin typeface="Calibri"/>
                <a:cs typeface="Calibri"/>
              </a:rPr>
              <a:t>	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Эконом</a:t>
            </a:r>
            <a:r>
              <a:rPr sz="1400" spc="-5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вариант:</a:t>
            </a:r>
            <a:r>
              <a:rPr sz="1400" spc="-4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пропитки,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окраски</a:t>
            </a:r>
            <a:r>
              <a:rPr sz="1400" spc="-2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от</a:t>
            </a:r>
            <a:r>
              <a:rPr sz="1400" spc="-5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0,2</a:t>
            </a:r>
            <a:r>
              <a:rPr sz="1400" spc="-2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до</a:t>
            </a:r>
            <a:r>
              <a:rPr sz="1400" spc="-2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0,8</a:t>
            </a:r>
            <a:r>
              <a:rPr sz="1400" spc="-3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181818"/>
                </a:solidFill>
                <a:latin typeface="Calibri"/>
                <a:cs typeface="Calibri"/>
              </a:rPr>
              <a:t>мм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38829" y="2402789"/>
            <a:ext cx="2453640" cy="697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75"/>
              </a:lnSpc>
              <a:tabLst>
                <a:tab pos="299085" algn="l"/>
              </a:tabLst>
            </a:pPr>
            <a:r>
              <a:rPr sz="1650" spc="-50" dirty="0">
                <a:solidFill>
                  <a:srgbClr val="181818"/>
                </a:solidFill>
                <a:latin typeface="Calibri"/>
                <a:cs typeface="Calibri"/>
              </a:rPr>
              <a:t>-</a:t>
            </a:r>
            <a:r>
              <a:rPr sz="1650" dirty="0">
                <a:solidFill>
                  <a:srgbClr val="181818"/>
                </a:solidFill>
                <a:latin typeface="Calibri"/>
                <a:cs typeface="Calibri"/>
              </a:rPr>
              <a:t>	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Высокая</a:t>
            </a:r>
            <a:r>
              <a:rPr sz="1400" spc="-3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эстетика:</a:t>
            </a:r>
            <a:r>
              <a:rPr sz="1400" spc="-3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наливной</a:t>
            </a:r>
            <a:endParaRPr sz="1400">
              <a:latin typeface="Calibri"/>
              <a:cs typeface="Calibri"/>
            </a:endParaRPr>
          </a:p>
          <a:p>
            <a:pPr marL="299085" marR="275590">
              <a:lnSpc>
                <a:spcPct val="71400"/>
              </a:lnSpc>
              <a:spcBef>
                <a:spcPts val="215"/>
              </a:spcBef>
            </a:pP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2-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3</a:t>
            </a:r>
            <a:r>
              <a:rPr sz="1400" spc="-2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мм,</a:t>
            </a:r>
            <a:r>
              <a:rPr sz="1400" spc="-1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глянец,</a:t>
            </a:r>
            <a:r>
              <a:rPr sz="1400" spc="-1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матовый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или</a:t>
            </a:r>
            <a:r>
              <a:rPr sz="1400" spc="-3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шагрень,</a:t>
            </a:r>
            <a:endParaRPr sz="1400">
              <a:latin typeface="Calibri"/>
              <a:cs typeface="Calibri"/>
            </a:endParaRPr>
          </a:p>
          <a:p>
            <a:pPr marL="299085">
              <a:lnSpc>
                <a:spcPts val="1200"/>
              </a:lnSpc>
            </a:pP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декорирование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флоками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65135" y="3221735"/>
            <a:ext cx="1452372" cy="1854706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0" y="3238500"/>
            <a:ext cx="1402079" cy="1828798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19855" y="3325367"/>
            <a:ext cx="2252472" cy="1670304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3108" y="3267455"/>
            <a:ext cx="2196084" cy="172821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26580" y="130302"/>
            <a:ext cx="1892935" cy="4904105"/>
            <a:chOff x="6926580" y="130302"/>
            <a:chExt cx="1892935" cy="49041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26580" y="580643"/>
              <a:ext cx="1892807" cy="189280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941820" y="859535"/>
              <a:ext cx="0" cy="4175125"/>
            </a:xfrm>
            <a:custGeom>
              <a:avLst/>
              <a:gdLst/>
              <a:ahLst/>
              <a:cxnLst/>
              <a:rect l="l" t="t" r="r" b="b"/>
              <a:pathLst>
                <a:path h="4175125">
                  <a:moveTo>
                    <a:pt x="0" y="4174646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1717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012048" y="242696"/>
            <a:ext cx="6038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30" dirty="0">
                <a:solidFill>
                  <a:srgbClr val="181818"/>
                </a:solidFill>
                <a:latin typeface="Calibri"/>
                <a:cs typeface="Calibri"/>
              </a:rPr>
              <a:t>TAIKOR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76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МАТЕРИАЛЫ</a:t>
            </a:r>
            <a:r>
              <a:rPr spc="-45" dirty="0"/>
              <a:t> </a:t>
            </a:r>
            <a:r>
              <a:rPr spc="-30" dirty="0"/>
              <a:t>TAIKOR</a:t>
            </a:r>
            <a:r>
              <a:rPr spc="-50" dirty="0"/>
              <a:t> </a:t>
            </a:r>
            <a:r>
              <a:rPr dirty="0"/>
              <a:t>ДЛЯ</a:t>
            </a:r>
            <a:r>
              <a:rPr spc="-30" dirty="0"/>
              <a:t> </a:t>
            </a:r>
            <a:r>
              <a:rPr dirty="0"/>
              <a:t>ТОНКИХ</a:t>
            </a:r>
            <a:r>
              <a:rPr spc="-55" dirty="0"/>
              <a:t> </a:t>
            </a:r>
            <a:r>
              <a:rPr spc="-10" dirty="0"/>
              <a:t>ПОЛОВ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87345" y="2907538"/>
            <a:ext cx="1572895" cy="42989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300"/>
              </a:spcBef>
            </a:pPr>
            <a:r>
              <a:rPr sz="1400" b="1" spc="-10" dirty="0">
                <a:solidFill>
                  <a:srgbClr val="181818"/>
                </a:solidFill>
                <a:latin typeface="Calibri"/>
                <a:cs typeface="Calibri"/>
              </a:rPr>
              <a:t>Двухкомпонентный </a:t>
            </a:r>
            <a:r>
              <a:rPr sz="1400" b="1" dirty="0">
                <a:solidFill>
                  <a:srgbClr val="181818"/>
                </a:solidFill>
                <a:latin typeface="Calibri"/>
                <a:cs typeface="Calibri"/>
              </a:rPr>
              <a:t>эпоксидный</a:t>
            </a:r>
            <a:r>
              <a:rPr sz="1400" b="1" spc="-8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181818"/>
                </a:solidFill>
                <a:latin typeface="Calibri"/>
                <a:cs typeface="Calibri"/>
              </a:rPr>
              <a:t>грунт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31765" y="2907538"/>
            <a:ext cx="1572895" cy="62103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300"/>
              </a:spcBef>
            </a:pPr>
            <a:r>
              <a:rPr sz="1400" b="1" spc="-10" dirty="0">
                <a:solidFill>
                  <a:srgbClr val="181818"/>
                </a:solidFill>
                <a:latin typeface="Calibri"/>
                <a:cs typeface="Calibri"/>
              </a:rPr>
              <a:t>Двухкомпонентный полиуретановый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480"/>
              </a:lnSpc>
            </a:pPr>
            <a:r>
              <a:rPr sz="1400" b="1" dirty="0">
                <a:solidFill>
                  <a:srgbClr val="181818"/>
                </a:solidFill>
                <a:latin typeface="Calibri"/>
                <a:cs typeface="Calibri"/>
              </a:rPr>
              <a:t>окрасочный</a:t>
            </a:r>
            <a:r>
              <a:rPr sz="1400" b="1" spc="-5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181818"/>
                </a:solidFill>
                <a:latin typeface="Calibri"/>
                <a:cs typeface="Calibri"/>
              </a:rPr>
              <a:t>финиш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82342" y="2345258"/>
            <a:ext cx="170751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30" dirty="0">
                <a:solidFill>
                  <a:srgbClr val="E1231C"/>
                </a:solidFill>
                <a:latin typeface="Calibri"/>
                <a:cs typeface="Calibri"/>
              </a:rPr>
              <a:t>TAIKOR </a:t>
            </a:r>
            <a:r>
              <a:rPr sz="1600" b="1" dirty="0">
                <a:solidFill>
                  <a:srgbClr val="E1231C"/>
                </a:solidFill>
                <a:latin typeface="Calibri"/>
                <a:cs typeface="Calibri"/>
              </a:rPr>
              <a:t>PRIMER</a:t>
            </a:r>
            <a:r>
              <a:rPr sz="1600" b="1" spc="-40" dirty="0">
                <a:solidFill>
                  <a:srgbClr val="E1231C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E1231C"/>
                </a:solidFill>
                <a:latin typeface="Calibri"/>
                <a:cs typeface="Calibri"/>
              </a:rPr>
              <a:t>150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88814" y="2361945"/>
            <a:ext cx="13811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30" dirty="0">
                <a:solidFill>
                  <a:srgbClr val="E1231C"/>
                </a:solidFill>
                <a:latin typeface="Calibri"/>
                <a:cs typeface="Calibri"/>
              </a:rPr>
              <a:t>TAIKOR</a:t>
            </a:r>
            <a:r>
              <a:rPr sz="1600" b="1" spc="-60" dirty="0">
                <a:solidFill>
                  <a:srgbClr val="E1231C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E1231C"/>
                </a:solidFill>
                <a:latin typeface="Calibri"/>
                <a:cs typeface="Calibri"/>
              </a:rPr>
              <a:t>TOP</a:t>
            </a:r>
            <a:r>
              <a:rPr sz="1600" b="1" spc="-70" dirty="0">
                <a:solidFill>
                  <a:srgbClr val="E1231C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E1231C"/>
                </a:solidFill>
                <a:latin typeface="Calibri"/>
                <a:cs typeface="Calibri"/>
              </a:rPr>
              <a:t>425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22398" y="3690315"/>
            <a:ext cx="1820545" cy="1044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185" indent="-197485">
              <a:lnSpc>
                <a:spcPct val="100000"/>
              </a:lnSpc>
              <a:spcBef>
                <a:spcPts val="100"/>
              </a:spcBef>
              <a:buClr>
                <a:srgbClr val="E1231C"/>
              </a:buClr>
              <a:buSzPct val="120833"/>
              <a:buFont typeface="Wingdings"/>
              <a:buChar char=""/>
              <a:tabLst>
                <a:tab pos="210185" algn="l"/>
              </a:tabLst>
            </a:pPr>
            <a:r>
              <a:rPr sz="1200" spc="-10" dirty="0">
                <a:solidFill>
                  <a:srgbClr val="181818"/>
                </a:solidFill>
                <a:latin typeface="Calibri"/>
                <a:cs typeface="Calibri"/>
              </a:rPr>
              <a:t>Окраска</a:t>
            </a:r>
            <a:endParaRPr sz="1200">
              <a:latin typeface="Calibri"/>
              <a:cs typeface="Calibri"/>
            </a:endParaRPr>
          </a:p>
          <a:p>
            <a:pPr marL="210185" indent="-197485">
              <a:lnSpc>
                <a:spcPct val="100000"/>
              </a:lnSpc>
              <a:spcBef>
                <a:spcPts val="50"/>
              </a:spcBef>
              <a:buClr>
                <a:srgbClr val="E1231C"/>
              </a:buClr>
              <a:buSzPct val="120833"/>
              <a:buFont typeface="Wingdings"/>
              <a:buChar char=""/>
              <a:tabLst>
                <a:tab pos="210185" algn="l"/>
              </a:tabLst>
            </a:pPr>
            <a:r>
              <a:rPr sz="1200" spc="-10" dirty="0">
                <a:solidFill>
                  <a:srgbClr val="181818"/>
                </a:solidFill>
                <a:latin typeface="Calibri"/>
                <a:cs typeface="Calibri"/>
              </a:rPr>
              <a:t>Адгезионный</a:t>
            </a:r>
            <a:r>
              <a:rPr sz="1200" spc="3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181818"/>
                </a:solidFill>
                <a:latin typeface="Calibri"/>
                <a:cs typeface="Calibri"/>
              </a:rPr>
              <a:t>слой</a:t>
            </a:r>
            <a:endParaRPr sz="1200">
              <a:latin typeface="Calibri"/>
              <a:cs typeface="Calibri"/>
            </a:endParaRPr>
          </a:p>
          <a:p>
            <a:pPr marL="210185" marR="5080" indent="-198120">
              <a:lnSpc>
                <a:spcPts val="1200"/>
              </a:lnSpc>
              <a:spcBef>
                <a:spcPts val="290"/>
              </a:spcBef>
              <a:buClr>
                <a:srgbClr val="E1231C"/>
              </a:buClr>
              <a:buSzPct val="120833"/>
              <a:buFont typeface="Wingdings"/>
              <a:buChar char=""/>
              <a:tabLst>
                <a:tab pos="210185" algn="l"/>
              </a:tabLst>
            </a:pPr>
            <a:r>
              <a:rPr sz="1200" dirty="0">
                <a:solidFill>
                  <a:srgbClr val="181818"/>
                </a:solidFill>
                <a:latin typeface="Calibri"/>
                <a:cs typeface="Calibri"/>
              </a:rPr>
              <a:t>Клеящий</a:t>
            </a:r>
            <a:r>
              <a:rPr sz="1200" spc="-3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81818"/>
                </a:solidFill>
                <a:latin typeface="Calibri"/>
                <a:cs typeface="Calibri"/>
              </a:rPr>
              <a:t>слой</a:t>
            </a:r>
            <a:r>
              <a:rPr sz="1200" spc="-2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81818"/>
                </a:solidFill>
                <a:latin typeface="Calibri"/>
                <a:cs typeface="Calibri"/>
              </a:rPr>
              <a:t>для</a:t>
            </a:r>
            <a:r>
              <a:rPr sz="1200" spc="-2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181818"/>
                </a:solidFill>
                <a:latin typeface="Calibri"/>
                <a:cs typeface="Calibri"/>
              </a:rPr>
              <a:t>песка </a:t>
            </a:r>
            <a:r>
              <a:rPr sz="1200" dirty="0">
                <a:solidFill>
                  <a:srgbClr val="181818"/>
                </a:solidFill>
                <a:latin typeface="Calibri"/>
                <a:cs typeface="Calibri"/>
              </a:rPr>
              <a:t>в</a:t>
            </a:r>
            <a:r>
              <a:rPr sz="1200" spc="-4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81818"/>
                </a:solidFill>
                <a:latin typeface="Calibri"/>
                <a:cs typeface="Calibri"/>
              </a:rPr>
              <a:t>системе</a:t>
            </a:r>
            <a:r>
              <a:rPr sz="1200" spc="-2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Calibri"/>
                <a:cs typeface="Calibri"/>
              </a:rPr>
              <a:t>тонкослойных кварцнаполненных покрытий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55260" y="3669868"/>
            <a:ext cx="1291590" cy="593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185" indent="-197485">
              <a:lnSpc>
                <a:spcPct val="100000"/>
              </a:lnSpc>
              <a:spcBef>
                <a:spcPts val="100"/>
              </a:spcBef>
              <a:buClr>
                <a:srgbClr val="E1231C"/>
              </a:buClr>
              <a:buSzPct val="120833"/>
              <a:buFont typeface="Wingdings"/>
              <a:buChar char=""/>
              <a:tabLst>
                <a:tab pos="210185" algn="l"/>
              </a:tabLst>
            </a:pPr>
            <a:r>
              <a:rPr sz="1200" spc="-10" dirty="0">
                <a:solidFill>
                  <a:srgbClr val="181818"/>
                </a:solidFill>
                <a:latin typeface="Calibri"/>
                <a:cs typeface="Calibri"/>
              </a:rPr>
              <a:t>Окраска</a:t>
            </a:r>
            <a:endParaRPr sz="1200">
              <a:latin typeface="Calibri"/>
              <a:cs typeface="Calibri"/>
            </a:endParaRPr>
          </a:p>
          <a:p>
            <a:pPr marL="210185" indent="-197485">
              <a:lnSpc>
                <a:spcPct val="100000"/>
              </a:lnSpc>
              <a:spcBef>
                <a:spcPts val="50"/>
              </a:spcBef>
              <a:buClr>
                <a:srgbClr val="E1231C"/>
              </a:buClr>
              <a:buSzPct val="120833"/>
              <a:buFont typeface="Wingdings"/>
              <a:buChar char=""/>
              <a:tabLst>
                <a:tab pos="210185" algn="l"/>
              </a:tabLst>
            </a:pPr>
            <a:r>
              <a:rPr sz="1200" dirty="0">
                <a:solidFill>
                  <a:srgbClr val="181818"/>
                </a:solidFill>
                <a:latin typeface="Calibri"/>
                <a:cs typeface="Calibri"/>
              </a:rPr>
              <a:t>УФ</a:t>
            </a:r>
            <a:r>
              <a:rPr sz="1200" spc="-4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Calibri"/>
                <a:cs typeface="Calibri"/>
              </a:rPr>
              <a:t>стойкость</a:t>
            </a:r>
            <a:endParaRPr sz="1200">
              <a:latin typeface="Calibri"/>
              <a:cs typeface="Calibri"/>
            </a:endParaRPr>
          </a:p>
          <a:p>
            <a:pPr marL="210185" indent="-197485">
              <a:lnSpc>
                <a:spcPct val="100000"/>
              </a:lnSpc>
              <a:spcBef>
                <a:spcPts val="50"/>
              </a:spcBef>
              <a:buClr>
                <a:srgbClr val="E1231C"/>
              </a:buClr>
              <a:buSzPct val="120833"/>
              <a:buFont typeface="Wingdings"/>
              <a:buChar char=""/>
              <a:tabLst>
                <a:tab pos="210185" algn="l"/>
              </a:tabLst>
            </a:pPr>
            <a:r>
              <a:rPr sz="1200" dirty="0">
                <a:solidFill>
                  <a:srgbClr val="181818"/>
                </a:solidFill>
                <a:latin typeface="Calibri"/>
                <a:cs typeface="Calibri"/>
              </a:rPr>
              <a:t>Финишный</a:t>
            </a:r>
            <a:r>
              <a:rPr sz="1200" spc="-3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181818"/>
                </a:solidFill>
                <a:latin typeface="Calibri"/>
                <a:cs typeface="Calibri"/>
              </a:rPr>
              <a:t>слой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308860" y="812291"/>
            <a:ext cx="0" cy="4175125"/>
          </a:xfrm>
          <a:custGeom>
            <a:avLst/>
            <a:gdLst/>
            <a:ahLst/>
            <a:cxnLst/>
            <a:rect l="l" t="t" r="r" b="b"/>
            <a:pathLst>
              <a:path h="4175125">
                <a:moveTo>
                  <a:pt x="0" y="4174642"/>
                </a:moveTo>
                <a:lnTo>
                  <a:pt x="0" y="0"/>
                </a:lnTo>
              </a:path>
            </a:pathLst>
          </a:custGeom>
          <a:ln w="9144">
            <a:solidFill>
              <a:srgbClr val="17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71059" y="804672"/>
            <a:ext cx="0" cy="4175125"/>
          </a:xfrm>
          <a:custGeom>
            <a:avLst/>
            <a:gdLst/>
            <a:ahLst/>
            <a:cxnLst/>
            <a:rect l="l" t="t" r="r" b="b"/>
            <a:pathLst>
              <a:path h="4175125">
                <a:moveTo>
                  <a:pt x="0" y="4174642"/>
                </a:moveTo>
                <a:lnTo>
                  <a:pt x="0" y="0"/>
                </a:lnTo>
              </a:path>
            </a:pathLst>
          </a:custGeom>
          <a:ln w="9144">
            <a:solidFill>
              <a:srgbClr val="17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969632" y="2342514"/>
            <a:ext cx="1974850" cy="1843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0" marR="259715">
              <a:lnSpc>
                <a:spcPct val="100000"/>
              </a:lnSpc>
              <a:spcBef>
                <a:spcPts val="100"/>
              </a:spcBef>
            </a:pPr>
            <a:r>
              <a:rPr sz="1500" b="1" spc="-30" dirty="0">
                <a:solidFill>
                  <a:srgbClr val="E1231C"/>
                </a:solidFill>
                <a:latin typeface="Calibri"/>
                <a:cs typeface="Calibri"/>
              </a:rPr>
              <a:t>TAIKOR</a:t>
            </a:r>
            <a:r>
              <a:rPr sz="1500" b="1" spc="-55" dirty="0">
                <a:solidFill>
                  <a:srgbClr val="E1231C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E1231C"/>
                </a:solidFill>
                <a:latin typeface="Calibri"/>
                <a:cs typeface="Calibri"/>
              </a:rPr>
              <a:t>ELASTIC</a:t>
            </a:r>
            <a:r>
              <a:rPr sz="1500" b="1" spc="-50" dirty="0">
                <a:solidFill>
                  <a:srgbClr val="E1231C"/>
                </a:solidFill>
                <a:latin typeface="Calibri"/>
                <a:cs typeface="Calibri"/>
              </a:rPr>
              <a:t> </a:t>
            </a:r>
            <a:r>
              <a:rPr sz="1500" b="1" spc="-25" dirty="0">
                <a:solidFill>
                  <a:srgbClr val="E1231C"/>
                </a:solidFill>
                <a:latin typeface="Calibri"/>
                <a:cs typeface="Calibri"/>
              </a:rPr>
              <a:t>300 </a:t>
            </a:r>
            <a:r>
              <a:rPr sz="1500" b="1" spc="-10" dirty="0">
                <a:solidFill>
                  <a:srgbClr val="E1231C"/>
                </a:solidFill>
                <a:latin typeface="Calibri"/>
                <a:cs typeface="Calibri"/>
              </a:rPr>
              <a:t>(ГИДРОИЗОЛЯЦИЯ)</a:t>
            </a:r>
            <a:endParaRPr sz="1500">
              <a:latin typeface="Calibri"/>
              <a:cs typeface="Calibri"/>
            </a:endParaRPr>
          </a:p>
          <a:p>
            <a:pPr marL="93980" marR="334645">
              <a:lnSpc>
                <a:spcPts val="1500"/>
              </a:lnSpc>
              <a:spcBef>
                <a:spcPts val="520"/>
              </a:spcBef>
            </a:pPr>
            <a:r>
              <a:rPr sz="1400" b="1" spc="-10" dirty="0">
                <a:solidFill>
                  <a:srgbClr val="181818"/>
                </a:solidFill>
                <a:latin typeface="Calibri"/>
                <a:cs typeface="Calibri"/>
              </a:rPr>
              <a:t>Однокомпонентная полиуретановая эластчиная</a:t>
            </a:r>
            <a:endParaRPr sz="1400">
              <a:latin typeface="Calibri"/>
              <a:cs typeface="Calibri"/>
            </a:endParaRPr>
          </a:p>
          <a:p>
            <a:pPr marL="93980">
              <a:lnSpc>
                <a:spcPts val="1480"/>
              </a:lnSpc>
            </a:pPr>
            <a:r>
              <a:rPr sz="1400" b="1" spc="-10" dirty="0">
                <a:solidFill>
                  <a:srgbClr val="181818"/>
                </a:solidFill>
                <a:latin typeface="Calibri"/>
                <a:cs typeface="Calibri"/>
              </a:rPr>
              <a:t>гидроизоляция</a:t>
            </a:r>
            <a:endParaRPr sz="1400">
              <a:latin typeface="Calibri"/>
              <a:cs typeface="Calibri"/>
            </a:endParaRPr>
          </a:p>
          <a:p>
            <a:pPr marL="210185" indent="-197485">
              <a:lnSpc>
                <a:spcPct val="100000"/>
              </a:lnSpc>
              <a:spcBef>
                <a:spcPts val="80"/>
              </a:spcBef>
              <a:buClr>
                <a:srgbClr val="E1231C"/>
              </a:buClr>
              <a:buSzPct val="120833"/>
              <a:buFont typeface="Wingdings"/>
              <a:buChar char=""/>
              <a:tabLst>
                <a:tab pos="210185" algn="l"/>
              </a:tabLst>
            </a:pPr>
            <a:r>
              <a:rPr sz="1200" spc="-20" dirty="0">
                <a:solidFill>
                  <a:srgbClr val="181818"/>
                </a:solidFill>
                <a:latin typeface="Calibri"/>
                <a:cs typeface="Calibri"/>
              </a:rPr>
              <a:t>Гидроизоляция</a:t>
            </a:r>
            <a:r>
              <a:rPr sz="1200" spc="6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Calibri"/>
                <a:cs typeface="Calibri"/>
              </a:rPr>
              <a:t>эластичная</a:t>
            </a:r>
            <a:endParaRPr sz="1200">
              <a:latin typeface="Calibri"/>
              <a:cs typeface="Calibri"/>
            </a:endParaRPr>
          </a:p>
          <a:p>
            <a:pPr marL="210820" marR="175260" indent="-198120">
              <a:lnSpc>
                <a:spcPts val="1200"/>
              </a:lnSpc>
              <a:spcBef>
                <a:spcPts val="290"/>
              </a:spcBef>
              <a:buClr>
                <a:srgbClr val="E1231C"/>
              </a:buClr>
              <a:buSzPct val="120833"/>
              <a:buFont typeface="Wingdings"/>
              <a:buChar char=""/>
              <a:tabLst>
                <a:tab pos="210820" algn="l"/>
              </a:tabLst>
            </a:pPr>
            <a:r>
              <a:rPr sz="1200" spc="-10" dirty="0">
                <a:solidFill>
                  <a:srgbClr val="181818"/>
                </a:solidFill>
                <a:latin typeface="Calibri"/>
                <a:cs typeface="Calibri"/>
              </a:rPr>
              <a:t>Эксплуатационный</a:t>
            </a:r>
            <a:r>
              <a:rPr sz="1200" spc="7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181818"/>
                </a:solidFill>
                <a:latin typeface="Calibri"/>
                <a:cs typeface="Calibri"/>
              </a:rPr>
              <a:t>слой </a:t>
            </a:r>
            <a:r>
              <a:rPr sz="1200" dirty="0">
                <a:solidFill>
                  <a:srgbClr val="181818"/>
                </a:solidFill>
                <a:latin typeface="Calibri"/>
                <a:cs typeface="Calibri"/>
              </a:rPr>
              <a:t>(финишное</a:t>
            </a:r>
            <a:r>
              <a:rPr sz="1200" spc="-2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Calibri"/>
                <a:cs typeface="Calibri"/>
              </a:rPr>
              <a:t>покрытие)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1282" y="2361945"/>
            <a:ext cx="17068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30" dirty="0">
                <a:solidFill>
                  <a:srgbClr val="E1231C"/>
                </a:solidFill>
                <a:latin typeface="Calibri"/>
                <a:cs typeface="Calibri"/>
              </a:rPr>
              <a:t>TAIKOR</a:t>
            </a:r>
            <a:r>
              <a:rPr sz="1600" b="1" spc="-50" dirty="0">
                <a:solidFill>
                  <a:srgbClr val="E1231C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E1231C"/>
                </a:solidFill>
                <a:latin typeface="Calibri"/>
                <a:cs typeface="Calibri"/>
              </a:rPr>
              <a:t>PRIMER</a:t>
            </a:r>
            <a:r>
              <a:rPr sz="1600" b="1" spc="-60" dirty="0">
                <a:solidFill>
                  <a:srgbClr val="E1231C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E1231C"/>
                </a:solidFill>
                <a:latin typeface="Calibri"/>
                <a:cs typeface="Calibri"/>
              </a:rPr>
              <a:t>210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8552" y="2907538"/>
            <a:ext cx="1931035" cy="192913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77800" marR="156845">
              <a:lnSpc>
                <a:spcPts val="1500"/>
              </a:lnSpc>
              <a:spcBef>
                <a:spcPts val="300"/>
              </a:spcBef>
            </a:pPr>
            <a:r>
              <a:rPr sz="1400" b="1" spc="-10" dirty="0">
                <a:solidFill>
                  <a:srgbClr val="181818"/>
                </a:solidFill>
                <a:latin typeface="Calibri"/>
                <a:cs typeface="Calibri"/>
              </a:rPr>
              <a:t>Однокомпонентный полиуретановый</a:t>
            </a:r>
            <a:endParaRPr sz="1400">
              <a:latin typeface="Calibri"/>
              <a:cs typeface="Calibri"/>
            </a:endParaRPr>
          </a:p>
          <a:p>
            <a:pPr marL="177800">
              <a:lnSpc>
                <a:spcPts val="1390"/>
              </a:lnSpc>
            </a:pPr>
            <a:r>
              <a:rPr sz="1400" b="1" spc="-10" dirty="0">
                <a:solidFill>
                  <a:srgbClr val="181818"/>
                </a:solidFill>
                <a:latin typeface="Calibri"/>
                <a:cs typeface="Calibri"/>
              </a:rPr>
              <a:t>низковязкий</a:t>
            </a:r>
            <a:r>
              <a:rPr sz="1400" b="1" spc="-4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81818"/>
                </a:solidFill>
                <a:latin typeface="Calibri"/>
                <a:cs typeface="Calibri"/>
              </a:rPr>
              <a:t>грунт</a:t>
            </a:r>
            <a:r>
              <a:rPr sz="1400" b="1" spc="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b="1" spc="-50" dirty="0">
                <a:solidFill>
                  <a:srgbClr val="181818"/>
                </a:solidFill>
                <a:latin typeface="Calibri"/>
                <a:cs typeface="Calibri"/>
              </a:rPr>
              <a:t>-</a:t>
            </a:r>
            <a:endParaRPr sz="1400">
              <a:latin typeface="Calibri"/>
              <a:cs typeface="Calibri"/>
            </a:endParaRPr>
          </a:p>
          <a:p>
            <a:pPr marL="177800">
              <a:lnSpc>
                <a:spcPts val="1590"/>
              </a:lnSpc>
            </a:pPr>
            <a:r>
              <a:rPr sz="1400" b="1" spc="-10" dirty="0">
                <a:solidFill>
                  <a:srgbClr val="181818"/>
                </a:solidFill>
                <a:latin typeface="Calibri"/>
                <a:cs typeface="Calibri"/>
              </a:rPr>
              <a:t>пропитка</a:t>
            </a:r>
            <a:endParaRPr sz="1400">
              <a:latin typeface="Calibri"/>
              <a:cs typeface="Calibri"/>
            </a:endParaRPr>
          </a:p>
          <a:p>
            <a:pPr marL="210820" marR="5080" indent="-198120">
              <a:lnSpc>
                <a:spcPts val="1200"/>
              </a:lnSpc>
              <a:spcBef>
                <a:spcPts val="400"/>
              </a:spcBef>
              <a:buClr>
                <a:srgbClr val="E1231C"/>
              </a:buClr>
              <a:buSzPct val="120833"/>
              <a:buFont typeface="Wingdings"/>
              <a:buChar char=""/>
              <a:tabLst>
                <a:tab pos="210820" algn="l"/>
              </a:tabLst>
            </a:pPr>
            <a:r>
              <a:rPr sz="1200" spc="-10" dirty="0">
                <a:solidFill>
                  <a:srgbClr val="181818"/>
                </a:solidFill>
                <a:latin typeface="Calibri"/>
                <a:cs typeface="Calibri"/>
              </a:rPr>
              <a:t>Грунтование</a:t>
            </a:r>
            <a:r>
              <a:rPr sz="1200" spc="-4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81818"/>
                </a:solidFill>
                <a:latin typeface="Calibri"/>
                <a:cs typeface="Calibri"/>
              </a:rPr>
              <a:t>под</a:t>
            </a:r>
            <a:r>
              <a:rPr sz="1200" spc="-3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81818"/>
                </a:solidFill>
                <a:latin typeface="Calibri"/>
                <a:cs typeface="Calibri"/>
              </a:rPr>
              <a:t>ГИ</a:t>
            </a:r>
            <a:r>
              <a:rPr sz="1200" spc="-3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Calibri"/>
                <a:cs typeface="Calibri"/>
              </a:rPr>
              <a:t>Elastic </a:t>
            </a:r>
            <a:r>
              <a:rPr sz="1200" spc="-25" dirty="0">
                <a:solidFill>
                  <a:srgbClr val="181818"/>
                </a:solidFill>
                <a:latin typeface="Calibri"/>
                <a:cs typeface="Calibri"/>
              </a:rPr>
              <a:t>300</a:t>
            </a:r>
            <a:endParaRPr sz="1200">
              <a:latin typeface="Calibri"/>
              <a:cs typeface="Calibri"/>
            </a:endParaRPr>
          </a:p>
          <a:p>
            <a:pPr marL="210185" indent="-197485">
              <a:lnSpc>
                <a:spcPct val="100000"/>
              </a:lnSpc>
              <a:spcBef>
                <a:spcPts val="45"/>
              </a:spcBef>
              <a:buClr>
                <a:srgbClr val="E1231C"/>
              </a:buClr>
              <a:buSzPct val="120833"/>
              <a:buFont typeface="Wingdings"/>
              <a:buChar char=""/>
              <a:tabLst>
                <a:tab pos="210185" algn="l"/>
              </a:tabLst>
            </a:pPr>
            <a:r>
              <a:rPr sz="1200" spc="-10" dirty="0">
                <a:solidFill>
                  <a:srgbClr val="181818"/>
                </a:solidFill>
                <a:latin typeface="Calibri"/>
                <a:cs typeface="Calibri"/>
              </a:rPr>
              <a:t>Обеспыливание</a:t>
            </a:r>
            <a:endParaRPr sz="1200">
              <a:latin typeface="Calibri"/>
              <a:cs typeface="Calibri"/>
            </a:endParaRPr>
          </a:p>
          <a:p>
            <a:pPr marL="210185" indent="-197485">
              <a:lnSpc>
                <a:spcPct val="100000"/>
              </a:lnSpc>
              <a:spcBef>
                <a:spcPts val="50"/>
              </a:spcBef>
              <a:buClr>
                <a:srgbClr val="E1231C"/>
              </a:buClr>
              <a:buSzPct val="120833"/>
              <a:buFont typeface="Wingdings"/>
              <a:buChar char=""/>
              <a:tabLst>
                <a:tab pos="210185" algn="l"/>
              </a:tabLst>
            </a:pPr>
            <a:r>
              <a:rPr sz="1200" spc="-10" dirty="0">
                <a:solidFill>
                  <a:srgbClr val="181818"/>
                </a:solidFill>
                <a:latin typeface="Calibri"/>
                <a:cs typeface="Calibri"/>
              </a:rPr>
              <a:t>Пропитка</a:t>
            </a:r>
            <a:endParaRPr sz="1200">
              <a:latin typeface="Calibri"/>
              <a:cs typeface="Calibri"/>
            </a:endParaRPr>
          </a:p>
          <a:p>
            <a:pPr marL="210185" indent="-197485">
              <a:lnSpc>
                <a:spcPct val="100000"/>
              </a:lnSpc>
              <a:spcBef>
                <a:spcPts val="50"/>
              </a:spcBef>
              <a:buClr>
                <a:srgbClr val="E1231C"/>
              </a:buClr>
              <a:buSzPct val="120833"/>
              <a:buFont typeface="Wingdings"/>
              <a:buChar char=""/>
              <a:tabLst>
                <a:tab pos="210185" algn="l"/>
              </a:tabLst>
            </a:pPr>
            <a:r>
              <a:rPr sz="1200" spc="-10" dirty="0">
                <a:solidFill>
                  <a:srgbClr val="181818"/>
                </a:solidFill>
                <a:latin typeface="Calibri"/>
                <a:cs typeface="Calibri"/>
              </a:rPr>
              <a:t>Укрепление</a:t>
            </a:r>
            <a:endParaRPr sz="1200">
              <a:latin typeface="Calibri"/>
              <a:cs typeface="Calibri"/>
            </a:endParaRPr>
          </a:p>
          <a:p>
            <a:pPr marL="210185" indent="-197485">
              <a:lnSpc>
                <a:spcPct val="100000"/>
              </a:lnSpc>
              <a:spcBef>
                <a:spcPts val="50"/>
              </a:spcBef>
              <a:buClr>
                <a:srgbClr val="E1231C"/>
              </a:buClr>
              <a:buSzPct val="120833"/>
              <a:buFont typeface="Wingdings"/>
              <a:buChar char=""/>
              <a:tabLst>
                <a:tab pos="210185" algn="l"/>
              </a:tabLst>
            </a:pPr>
            <a:r>
              <a:rPr sz="1200" spc="-10" dirty="0">
                <a:solidFill>
                  <a:srgbClr val="181818"/>
                </a:solidFill>
                <a:latin typeface="Calibri"/>
                <a:cs typeface="Calibri"/>
              </a:rPr>
              <a:t>Водонепроницаемость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68295" y="454151"/>
            <a:ext cx="2016252" cy="2016252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4661915" y="573023"/>
            <a:ext cx="2222500" cy="1978660"/>
            <a:chOff x="4661915" y="573023"/>
            <a:chExt cx="2222500" cy="1978660"/>
          </a:xfrm>
        </p:grpSpPr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61915" y="573023"/>
              <a:ext cx="1799843" cy="179832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74791" y="1242059"/>
              <a:ext cx="1309115" cy="1309115"/>
            </a:xfrm>
            <a:prstGeom prst="rect">
              <a:avLst/>
            </a:prstGeom>
          </p:spPr>
        </p:pic>
      </p:grpSp>
      <p:pic>
        <p:nvPicPr>
          <p:cNvPr id="22" name="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3587" y="759259"/>
            <a:ext cx="1234439" cy="142434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12048" y="242696"/>
            <a:ext cx="6038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30" dirty="0">
                <a:solidFill>
                  <a:srgbClr val="181818"/>
                </a:solidFill>
                <a:latin typeface="Calibri"/>
                <a:cs typeface="Calibri"/>
              </a:rPr>
              <a:t>TAIKOR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76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МАТЕРИАЛЫ</a:t>
            </a:r>
            <a:r>
              <a:rPr spc="-50" dirty="0"/>
              <a:t> </a:t>
            </a:r>
            <a:r>
              <a:rPr spc="-30" dirty="0"/>
              <a:t>TAIKOR</a:t>
            </a:r>
            <a:r>
              <a:rPr spc="-55" dirty="0"/>
              <a:t> </a:t>
            </a:r>
            <a:r>
              <a:rPr dirty="0"/>
              <a:t>ДЛЯ</a:t>
            </a:r>
            <a:r>
              <a:rPr spc="-35" dirty="0"/>
              <a:t> </a:t>
            </a:r>
            <a:r>
              <a:rPr dirty="0"/>
              <a:t>НАЛИВНЫХ</a:t>
            </a:r>
            <a:r>
              <a:rPr spc="-45" dirty="0"/>
              <a:t> </a:t>
            </a:r>
            <a:r>
              <a:rPr spc="-10" dirty="0"/>
              <a:t>ПОЛОВ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87345" y="2803093"/>
            <a:ext cx="1776730" cy="62103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>
              <a:lnSpc>
                <a:spcPct val="89300"/>
              </a:lnSpc>
              <a:spcBef>
                <a:spcPts val="285"/>
              </a:spcBef>
            </a:pPr>
            <a:r>
              <a:rPr sz="1400" b="1" spc="-10" dirty="0">
                <a:solidFill>
                  <a:srgbClr val="181818"/>
                </a:solidFill>
                <a:latin typeface="Calibri"/>
                <a:cs typeface="Calibri"/>
              </a:rPr>
              <a:t>Двухкомпонентный </a:t>
            </a:r>
            <a:r>
              <a:rPr sz="1400" b="1" dirty="0">
                <a:solidFill>
                  <a:srgbClr val="181818"/>
                </a:solidFill>
                <a:latin typeface="Calibri"/>
                <a:cs typeface="Calibri"/>
              </a:rPr>
              <a:t>эпоксидный</a:t>
            </a:r>
            <a:r>
              <a:rPr sz="1400" b="1" spc="-7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181818"/>
                </a:solidFill>
                <a:latin typeface="Calibri"/>
                <a:cs typeface="Calibri"/>
              </a:rPr>
              <a:t>наливной состав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31765" y="2829001"/>
            <a:ext cx="1933575" cy="58991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40"/>
              </a:spcBef>
            </a:pPr>
            <a:r>
              <a:rPr sz="1200" b="1" spc="-10" dirty="0">
                <a:solidFill>
                  <a:srgbClr val="181818"/>
                </a:solidFill>
                <a:latin typeface="Calibri"/>
                <a:cs typeface="Calibri"/>
              </a:rPr>
              <a:t>Двухкомпонентный полиуретановый</a:t>
            </a:r>
            <a:r>
              <a:rPr sz="1200" b="1" spc="4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181818"/>
                </a:solidFill>
                <a:latin typeface="Calibri"/>
                <a:cs typeface="Calibri"/>
              </a:rPr>
              <a:t>жёстко- эластичный </a:t>
            </a:r>
            <a:r>
              <a:rPr sz="1200" b="1" dirty="0">
                <a:solidFill>
                  <a:srgbClr val="181818"/>
                </a:solidFill>
                <a:latin typeface="Calibri"/>
                <a:cs typeface="Calibri"/>
              </a:rPr>
              <a:t>наливной</a:t>
            </a:r>
            <a:r>
              <a:rPr sz="1200" b="1" spc="-2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181818"/>
                </a:solidFill>
                <a:latin typeface="Calibri"/>
                <a:cs typeface="Calibri"/>
              </a:rPr>
              <a:t>состав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82342" y="2345258"/>
            <a:ext cx="16065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30" dirty="0">
                <a:solidFill>
                  <a:srgbClr val="E1231C"/>
                </a:solidFill>
                <a:latin typeface="Calibri"/>
                <a:cs typeface="Calibri"/>
              </a:rPr>
              <a:t>TAIKOR</a:t>
            </a:r>
            <a:r>
              <a:rPr sz="1600" b="1" spc="-60" dirty="0">
                <a:solidFill>
                  <a:srgbClr val="E1231C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E1231C"/>
                </a:solidFill>
                <a:latin typeface="Calibri"/>
                <a:cs typeface="Calibri"/>
              </a:rPr>
              <a:t>FLOOR</a:t>
            </a:r>
            <a:r>
              <a:rPr sz="1600" b="1" spc="-60" dirty="0">
                <a:solidFill>
                  <a:srgbClr val="E1231C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E1231C"/>
                </a:solidFill>
                <a:latin typeface="Calibri"/>
                <a:cs typeface="Calibri"/>
              </a:rPr>
              <a:t>710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08397" y="2342133"/>
            <a:ext cx="16065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30" dirty="0">
                <a:solidFill>
                  <a:srgbClr val="E1231C"/>
                </a:solidFill>
                <a:latin typeface="Calibri"/>
                <a:cs typeface="Calibri"/>
              </a:rPr>
              <a:t>TAIKOR</a:t>
            </a:r>
            <a:r>
              <a:rPr sz="1600" b="1" spc="-60" dirty="0">
                <a:solidFill>
                  <a:srgbClr val="E1231C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E1231C"/>
                </a:solidFill>
                <a:latin typeface="Calibri"/>
                <a:cs typeface="Calibri"/>
              </a:rPr>
              <a:t>FLOOR</a:t>
            </a:r>
            <a:r>
              <a:rPr sz="1600" b="1" spc="-55" dirty="0">
                <a:solidFill>
                  <a:srgbClr val="E1231C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E1231C"/>
                </a:solidFill>
                <a:latin typeface="Calibri"/>
                <a:cs typeface="Calibri"/>
              </a:rPr>
              <a:t>720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00045" y="3527297"/>
            <a:ext cx="1291590" cy="781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185" indent="-197485">
              <a:lnSpc>
                <a:spcPct val="100000"/>
              </a:lnSpc>
              <a:spcBef>
                <a:spcPts val="100"/>
              </a:spcBef>
              <a:buClr>
                <a:srgbClr val="E1231C"/>
              </a:buClr>
              <a:buSzPct val="120833"/>
              <a:buFont typeface="Wingdings"/>
              <a:buChar char=""/>
              <a:tabLst>
                <a:tab pos="210185" algn="l"/>
              </a:tabLst>
            </a:pPr>
            <a:r>
              <a:rPr sz="1200" spc="-10" dirty="0">
                <a:solidFill>
                  <a:srgbClr val="181818"/>
                </a:solidFill>
                <a:latin typeface="Calibri"/>
                <a:cs typeface="Calibri"/>
              </a:rPr>
              <a:t>Окраска</a:t>
            </a:r>
            <a:endParaRPr sz="1200">
              <a:latin typeface="Calibri"/>
              <a:cs typeface="Calibri"/>
            </a:endParaRPr>
          </a:p>
          <a:p>
            <a:pPr marL="210185" indent="-197485">
              <a:lnSpc>
                <a:spcPct val="100000"/>
              </a:lnSpc>
              <a:spcBef>
                <a:spcPts val="45"/>
              </a:spcBef>
              <a:buClr>
                <a:srgbClr val="E1231C"/>
              </a:buClr>
              <a:buSzPct val="120833"/>
              <a:buFont typeface="Wingdings"/>
              <a:buChar char=""/>
              <a:tabLst>
                <a:tab pos="210185" algn="l"/>
              </a:tabLst>
            </a:pPr>
            <a:r>
              <a:rPr sz="1200" spc="-10" dirty="0">
                <a:solidFill>
                  <a:srgbClr val="181818"/>
                </a:solidFill>
                <a:latin typeface="Calibri"/>
                <a:cs typeface="Calibri"/>
              </a:rPr>
              <a:t>Выравнивание</a:t>
            </a:r>
            <a:endParaRPr sz="1200">
              <a:latin typeface="Calibri"/>
              <a:cs typeface="Calibri"/>
            </a:endParaRPr>
          </a:p>
          <a:p>
            <a:pPr marL="210185" indent="-197485">
              <a:lnSpc>
                <a:spcPct val="100000"/>
              </a:lnSpc>
              <a:spcBef>
                <a:spcPts val="50"/>
              </a:spcBef>
              <a:buClr>
                <a:srgbClr val="E1231C"/>
              </a:buClr>
              <a:buSzPct val="120833"/>
              <a:buFont typeface="Wingdings"/>
              <a:buChar char=""/>
              <a:tabLst>
                <a:tab pos="210185" algn="l"/>
              </a:tabLst>
            </a:pPr>
            <a:r>
              <a:rPr sz="1200" dirty="0">
                <a:solidFill>
                  <a:srgbClr val="181818"/>
                </a:solidFill>
                <a:latin typeface="Calibri"/>
                <a:cs typeface="Calibri"/>
              </a:rPr>
              <a:t>Набор</a:t>
            </a:r>
            <a:r>
              <a:rPr sz="1200" spc="-2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Calibri"/>
                <a:cs typeface="Calibri"/>
              </a:rPr>
              <a:t>толщины</a:t>
            </a:r>
            <a:endParaRPr sz="1200">
              <a:latin typeface="Calibri"/>
              <a:cs typeface="Calibri"/>
            </a:endParaRPr>
          </a:p>
          <a:p>
            <a:pPr marL="210185" indent="-197485">
              <a:lnSpc>
                <a:spcPct val="100000"/>
              </a:lnSpc>
              <a:spcBef>
                <a:spcPts val="45"/>
              </a:spcBef>
              <a:buClr>
                <a:srgbClr val="E1231C"/>
              </a:buClr>
              <a:buSzPct val="120833"/>
              <a:buFont typeface="Wingdings"/>
              <a:buChar char=""/>
              <a:tabLst>
                <a:tab pos="210185" algn="l"/>
              </a:tabLst>
            </a:pPr>
            <a:r>
              <a:rPr sz="1200" dirty="0">
                <a:solidFill>
                  <a:srgbClr val="181818"/>
                </a:solidFill>
                <a:latin typeface="Calibri"/>
                <a:cs typeface="Calibri"/>
              </a:rPr>
              <a:t>Финишный</a:t>
            </a:r>
            <a:r>
              <a:rPr sz="1200" spc="-4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181818"/>
                </a:solidFill>
                <a:latin typeface="Calibri"/>
                <a:cs typeface="Calibri"/>
              </a:rPr>
              <a:t>слой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88585" y="3506851"/>
            <a:ext cx="1291590" cy="781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185" indent="-197485">
              <a:lnSpc>
                <a:spcPct val="100000"/>
              </a:lnSpc>
              <a:spcBef>
                <a:spcPts val="100"/>
              </a:spcBef>
              <a:buClr>
                <a:srgbClr val="E1231C"/>
              </a:buClr>
              <a:buSzPct val="120833"/>
              <a:buFont typeface="Wingdings"/>
              <a:buChar char=""/>
              <a:tabLst>
                <a:tab pos="210185" algn="l"/>
              </a:tabLst>
            </a:pPr>
            <a:r>
              <a:rPr sz="1200" spc="-10" dirty="0">
                <a:solidFill>
                  <a:srgbClr val="181818"/>
                </a:solidFill>
                <a:latin typeface="Calibri"/>
                <a:cs typeface="Calibri"/>
              </a:rPr>
              <a:t>Окраска</a:t>
            </a:r>
            <a:endParaRPr sz="1200">
              <a:latin typeface="Calibri"/>
              <a:cs typeface="Calibri"/>
            </a:endParaRPr>
          </a:p>
          <a:p>
            <a:pPr marL="210185" indent="-197485">
              <a:lnSpc>
                <a:spcPct val="100000"/>
              </a:lnSpc>
              <a:spcBef>
                <a:spcPts val="45"/>
              </a:spcBef>
              <a:buClr>
                <a:srgbClr val="E1231C"/>
              </a:buClr>
              <a:buSzPct val="120833"/>
              <a:buFont typeface="Wingdings"/>
              <a:buChar char=""/>
              <a:tabLst>
                <a:tab pos="210185" algn="l"/>
              </a:tabLst>
            </a:pPr>
            <a:r>
              <a:rPr sz="1200" spc="-10" dirty="0">
                <a:solidFill>
                  <a:srgbClr val="181818"/>
                </a:solidFill>
                <a:latin typeface="Calibri"/>
                <a:cs typeface="Calibri"/>
              </a:rPr>
              <a:t>Выравнивание</a:t>
            </a:r>
            <a:endParaRPr sz="1200">
              <a:latin typeface="Calibri"/>
              <a:cs typeface="Calibri"/>
            </a:endParaRPr>
          </a:p>
          <a:p>
            <a:pPr marL="210185" indent="-197485">
              <a:lnSpc>
                <a:spcPct val="100000"/>
              </a:lnSpc>
              <a:spcBef>
                <a:spcPts val="50"/>
              </a:spcBef>
              <a:buClr>
                <a:srgbClr val="E1231C"/>
              </a:buClr>
              <a:buSzPct val="120833"/>
              <a:buFont typeface="Wingdings"/>
              <a:buChar char=""/>
              <a:tabLst>
                <a:tab pos="210185" algn="l"/>
              </a:tabLst>
            </a:pPr>
            <a:r>
              <a:rPr sz="1200" dirty="0">
                <a:solidFill>
                  <a:srgbClr val="181818"/>
                </a:solidFill>
                <a:latin typeface="Calibri"/>
                <a:cs typeface="Calibri"/>
              </a:rPr>
              <a:t>Набор</a:t>
            </a:r>
            <a:r>
              <a:rPr sz="1200" spc="-2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Calibri"/>
                <a:cs typeface="Calibri"/>
              </a:rPr>
              <a:t>толщины</a:t>
            </a:r>
            <a:endParaRPr sz="1200">
              <a:latin typeface="Calibri"/>
              <a:cs typeface="Calibri"/>
            </a:endParaRPr>
          </a:p>
          <a:p>
            <a:pPr marL="210185" indent="-197485">
              <a:lnSpc>
                <a:spcPct val="100000"/>
              </a:lnSpc>
              <a:spcBef>
                <a:spcPts val="45"/>
              </a:spcBef>
              <a:buClr>
                <a:srgbClr val="E1231C"/>
              </a:buClr>
              <a:buSzPct val="120833"/>
              <a:buFont typeface="Wingdings"/>
              <a:buChar char=""/>
              <a:tabLst>
                <a:tab pos="210185" algn="l"/>
              </a:tabLst>
            </a:pPr>
            <a:r>
              <a:rPr sz="1200" dirty="0">
                <a:solidFill>
                  <a:srgbClr val="181818"/>
                </a:solidFill>
                <a:latin typeface="Calibri"/>
                <a:cs typeface="Calibri"/>
              </a:rPr>
              <a:t>Финишный</a:t>
            </a:r>
            <a:r>
              <a:rPr sz="1200" spc="-3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181818"/>
                </a:solidFill>
                <a:latin typeface="Calibri"/>
                <a:cs typeface="Calibri"/>
              </a:rPr>
              <a:t>слой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47407" y="2761564"/>
            <a:ext cx="1950720" cy="162369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16205" marR="504190">
              <a:lnSpc>
                <a:spcPct val="104299"/>
              </a:lnSpc>
              <a:spcBef>
                <a:spcPts val="40"/>
              </a:spcBef>
            </a:pPr>
            <a:r>
              <a:rPr sz="1200" b="1" spc="-10" dirty="0">
                <a:solidFill>
                  <a:srgbClr val="181818"/>
                </a:solidFill>
                <a:latin typeface="Calibri"/>
                <a:cs typeface="Calibri"/>
              </a:rPr>
              <a:t>Двухкомпонентный полиуретановый антистатический</a:t>
            </a:r>
            <a:endParaRPr sz="1200">
              <a:latin typeface="Calibri"/>
              <a:cs typeface="Calibri"/>
            </a:endParaRPr>
          </a:p>
          <a:p>
            <a:pPr marL="116205" marR="5080">
              <a:lnSpc>
                <a:spcPct val="104200"/>
              </a:lnSpc>
            </a:pPr>
            <a:r>
              <a:rPr sz="1200" b="1" spc="-10" dirty="0">
                <a:solidFill>
                  <a:srgbClr val="181818"/>
                </a:solidFill>
                <a:latin typeface="Calibri"/>
                <a:cs typeface="Calibri"/>
              </a:rPr>
              <a:t>(токоотводящий)</a:t>
            </a:r>
            <a:r>
              <a:rPr sz="1200" b="1" spc="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181818"/>
                </a:solidFill>
                <a:latin typeface="Calibri"/>
                <a:cs typeface="Calibri"/>
              </a:rPr>
              <a:t>наливной состав</a:t>
            </a:r>
            <a:endParaRPr sz="1200">
              <a:latin typeface="Calibri"/>
              <a:cs typeface="Calibri"/>
            </a:endParaRPr>
          </a:p>
          <a:p>
            <a:pPr marL="210820" marR="171450" indent="-198120">
              <a:lnSpc>
                <a:spcPts val="1200"/>
              </a:lnSpc>
              <a:spcBef>
                <a:spcPts val="1200"/>
              </a:spcBef>
              <a:buClr>
                <a:srgbClr val="E1231C"/>
              </a:buClr>
              <a:buSzPct val="120833"/>
              <a:buFont typeface="Wingdings"/>
              <a:buChar char=""/>
              <a:tabLst>
                <a:tab pos="210820" algn="l"/>
              </a:tabLst>
            </a:pPr>
            <a:r>
              <a:rPr sz="1200" dirty="0">
                <a:solidFill>
                  <a:srgbClr val="181818"/>
                </a:solidFill>
                <a:latin typeface="Calibri"/>
                <a:cs typeface="Calibri"/>
              </a:rPr>
              <a:t>Защита</a:t>
            </a:r>
            <a:r>
              <a:rPr sz="1200" spc="-5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81818"/>
                </a:solidFill>
                <a:latin typeface="Calibri"/>
                <a:cs typeface="Calibri"/>
              </a:rPr>
              <a:t>контура</a:t>
            </a:r>
            <a:r>
              <a:rPr sz="1200" spc="-4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Calibri"/>
                <a:cs typeface="Calibri"/>
              </a:rPr>
              <a:t>медной </a:t>
            </a:r>
            <a:r>
              <a:rPr sz="1200" spc="-20" dirty="0">
                <a:solidFill>
                  <a:srgbClr val="181818"/>
                </a:solidFill>
                <a:latin typeface="Calibri"/>
                <a:cs typeface="Calibri"/>
              </a:rPr>
              <a:t>ленты</a:t>
            </a:r>
            <a:endParaRPr sz="1200">
              <a:latin typeface="Calibri"/>
              <a:cs typeface="Calibri"/>
            </a:endParaRPr>
          </a:p>
          <a:p>
            <a:pPr marL="210185" indent="-197485">
              <a:lnSpc>
                <a:spcPct val="100000"/>
              </a:lnSpc>
              <a:spcBef>
                <a:spcPts val="45"/>
              </a:spcBef>
              <a:buClr>
                <a:srgbClr val="E1231C"/>
              </a:buClr>
              <a:buSzPct val="120833"/>
              <a:buFont typeface="Wingdings"/>
              <a:buChar char=""/>
              <a:tabLst>
                <a:tab pos="210185" algn="l"/>
              </a:tabLst>
            </a:pPr>
            <a:r>
              <a:rPr sz="1200" dirty="0">
                <a:solidFill>
                  <a:srgbClr val="181818"/>
                </a:solidFill>
                <a:latin typeface="Calibri"/>
                <a:cs typeface="Calibri"/>
              </a:rPr>
              <a:t>Финишный</a:t>
            </a:r>
            <a:r>
              <a:rPr sz="1200" spc="-3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181818"/>
                </a:solidFill>
                <a:latin typeface="Calibri"/>
                <a:cs typeface="Calibri"/>
              </a:rPr>
              <a:t>слой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308860" y="812291"/>
            <a:ext cx="0" cy="4175125"/>
          </a:xfrm>
          <a:custGeom>
            <a:avLst/>
            <a:gdLst/>
            <a:ahLst/>
            <a:cxnLst/>
            <a:rect l="l" t="t" r="r" b="b"/>
            <a:pathLst>
              <a:path h="4175125">
                <a:moveTo>
                  <a:pt x="0" y="4174642"/>
                </a:moveTo>
                <a:lnTo>
                  <a:pt x="0" y="0"/>
                </a:lnTo>
              </a:path>
            </a:pathLst>
          </a:custGeom>
          <a:ln w="9144">
            <a:solidFill>
              <a:srgbClr val="17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71059" y="804672"/>
            <a:ext cx="0" cy="4175125"/>
          </a:xfrm>
          <a:custGeom>
            <a:avLst/>
            <a:gdLst/>
            <a:ahLst/>
            <a:cxnLst/>
            <a:rect l="l" t="t" r="r" b="b"/>
            <a:pathLst>
              <a:path h="4175125">
                <a:moveTo>
                  <a:pt x="0" y="4174642"/>
                </a:moveTo>
                <a:lnTo>
                  <a:pt x="0" y="0"/>
                </a:lnTo>
              </a:path>
            </a:pathLst>
          </a:custGeom>
          <a:ln w="9144">
            <a:solidFill>
              <a:srgbClr val="17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41819" y="859536"/>
            <a:ext cx="0" cy="4175125"/>
          </a:xfrm>
          <a:custGeom>
            <a:avLst/>
            <a:gdLst/>
            <a:ahLst/>
            <a:cxnLst/>
            <a:rect l="l" t="t" r="r" b="b"/>
            <a:pathLst>
              <a:path h="4175125">
                <a:moveTo>
                  <a:pt x="0" y="4174646"/>
                </a:moveTo>
                <a:lnTo>
                  <a:pt x="0" y="0"/>
                </a:lnTo>
              </a:path>
            </a:pathLst>
          </a:custGeom>
          <a:ln w="9144">
            <a:solidFill>
              <a:srgbClr val="17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51282" y="2361945"/>
            <a:ext cx="17068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30" dirty="0">
                <a:solidFill>
                  <a:srgbClr val="E1231C"/>
                </a:solidFill>
                <a:latin typeface="Calibri"/>
                <a:cs typeface="Calibri"/>
              </a:rPr>
              <a:t>TAIKOR</a:t>
            </a:r>
            <a:r>
              <a:rPr sz="1600" b="1" spc="-50" dirty="0">
                <a:solidFill>
                  <a:srgbClr val="E1231C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E1231C"/>
                </a:solidFill>
                <a:latin typeface="Calibri"/>
                <a:cs typeface="Calibri"/>
              </a:rPr>
              <a:t>PRIMER</a:t>
            </a:r>
            <a:r>
              <a:rPr sz="1600" b="1" spc="-60" dirty="0">
                <a:solidFill>
                  <a:srgbClr val="E1231C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E1231C"/>
                </a:solidFill>
                <a:latin typeface="Calibri"/>
                <a:cs typeface="Calibri"/>
              </a:rPr>
              <a:t>160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3753" y="2803093"/>
            <a:ext cx="1572895" cy="621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59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181818"/>
                </a:solidFill>
                <a:latin typeface="Calibri"/>
                <a:cs typeface="Calibri"/>
              </a:rPr>
              <a:t>Двухкомпонентный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500"/>
              </a:lnSpc>
            </a:pPr>
            <a:r>
              <a:rPr sz="1400" b="1" spc="-10" dirty="0">
                <a:solidFill>
                  <a:srgbClr val="181818"/>
                </a:solidFill>
                <a:latin typeface="Calibri"/>
                <a:cs typeface="Calibri"/>
              </a:rPr>
              <a:t>эпоксидный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590"/>
              </a:lnSpc>
            </a:pPr>
            <a:r>
              <a:rPr sz="1400" b="1" spc="-10" dirty="0">
                <a:solidFill>
                  <a:srgbClr val="181818"/>
                </a:solidFill>
                <a:latin typeface="Calibri"/>
                <a:cs typeface="Calibri"/>
              </a:rPr>
              <a:t>низковязкий</a:t>
            </a:r>
            <a:r>
              <a:rPr sz="1400" b="1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181818"/>
                </a:solidFill>
                <a:latin typeface="Calibri"/>
                <a:cs typeface="Calibri"/>
              </a:rPr>
              <a:t>грунт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3357" y="3527297"/>
            <a:ext cx="185483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185" indent="-197485">
              <a:lnSpc>
                <a:spcPct val="100000"/>
              </a:lnSpc>
              <a:spcBef>
                <a:spcPts val="100"/>
              </a:spcBef>
              <a:buClr>
                <a:srgbClr val="E1231C"/>
              </a:buClr>
              <a:buSzPct val="120833"/>
              <a:buFont typeface="Wingdings"/>
              <a:buChar char=""/>
              <a:tabLst>
                <a:tab pos="210185" algn="l"/>
              </a:tabLst>
            </a:pPr>
            <a:r>
              <a:rPr sz="1200" spc="-10" dirty="0">
                <a:solidFill>
                  <a:srgbClr val="181818"/>
                </a:solidFill>
                <a:latin typeface="Calibri"/>
                <a:cs typeface="Calibri"/>
              </a:rPr>
              <a:t>Грунтование</a:t>
            </a:r>
            <a:r>
              <a:rPr sz="1200" spc="-6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81818"/>
                </a:solidFill>
                <a:latin typeface="Calibri"/>
                <a:cs typeface="Calibri"/>
              </a:rPr>
              <a:t>под</a:t>
            </a:r>
            <a:r>
              <a:rPr sz="1200" spc="-4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Calibri"/>
                <a:cs typeface="Calibri"/>
              </a:rPr>
              <a:t>систему</a:t>
            </a:r>
            <a:endParaRPr sz="1200">
              <a:latin typeface="Calibri"/>
              <a:cs typeface="Calibri"/>
            </a:endParaRPr>
          </a:p>
          <a:p>
            <a:pPr marL="210185" indent="-197485">
              <a:lnSpc>
                <a:spcPct val="100000"/>
              </a:lnSpc>
              <a:spcBef>
                <a:spcPts val="45"/>
              </a:spcBef>
              <a:buClr>
                <a:srgbClr val="E1231C"/>
              </a:buClr>
              <a:buSzPct val="120833"/>
              <a:buFont typeface="Wingdings"/>
              <a:buChar char=""/>
              <a:tabLst>
                <a:tab pos="210185" algn="l"/>
              </a:tabLst>
            </a:pPr>
            <a:r>
              <a:rPr sz="1200" spc="-10" dirty="0">
                <a:solidFill>
                  <a:srgbClr val="181818"/>
                </a:solidFill>
                <a:latin typeface="Calibri"/>
                <a:cs typeface="Calibri"/>
              </a:rPr>
              <a:t>Обеспыливание</a:t>
            </a:r>
            <a:endParaRPr sz="1200">
              <a:latin typeface="Calibri"/>
              <a:cs typeface="Calibri"/>
            </a:endParaRPr>
          </a:p>
          <a:p>
            <a:pPr marL="210820" marR="513080" indent="-198120">
              <a:lnSpc>
                <a:spcPts val="1200"/>
              </a:lnSpc>
              <a:spcBef>
                <a:spcPts val="290"/>
              </a:spcBef>
              <a:buClr>
                <a:srgbClr val="E1231C"/>
              </a:buClr>
              <a:buSzPct val="120833"/>
              <a:buFont typeface="Wingdings"/>
              <a:buChar char=""/>
              <a:tabLst>
                <a:tab pos="210820" algn="l"/>
              </a:tabLst>
            </a:pPr>
            <a:r>
              <a:rPr sz="1200" dirty="0">
                <a:solidFill>
                  <a:srgbClr val="181818"/>
                </a:solidFill>
                <a:latin typeface="Calibri"/>
                <a:cs typeface="Calibri"/>
              </a:rPr>
              <a:t>Ремонт</a:t>
            </a:r>
            <a:r>
              <a:rPr sz="1200" spc="-6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Calibri"/>
                <a:cs typeface="Calibri"/>
              </a:rPr>
              <a:t>дефектов основания</a:t>
            </a:r>
            <a:endParaRPr sz="1200">
              <a:latin typeface="Calibri"/>
              <a:cs typeface="Calibri"/>
            </a:endParaRPr>
          </a:p>
          <a:p>
            <a:pPr marL="210185" indent="-197485">
              <a:lnSpc>
                <a:spcPct val="100000"/>
              </a:lnSpc>
              <a:spcBef>
                <a:spcPts val="45"/>
              </a:spcBef>
              <a:buClr>
                <a:srgbClr val="E1231C"/>
              </a:buClr>
              <a:buSzPct val="120833"/>
              <a:buFont typeface="Wingdings"/>
              <a:buChar char=""/>
              <a:tabLst>
                <a:tab pos="210185" algn="l"/>
              </a:tabLst>
            </a:pPr>
            <a:r>
              <a:rPr sz="1200" spc="-10" dirty="0">
                <a:solidFill>
                  <a:srgbClr val="181818"/>
                </a:solidFill>
                <a:latin typeface="Calibri"/>
                <a:cs typeface="Calibri"/>
              </a:rPr>
              <a:t>Выравнивание</a:t>
            </a:r>
            <a:endParaRPr sz="1200">
              <a:latin typeface="Calibri"/>
              <a:cs typeface="Calibri"/>
            </a:endParaRPr>
          </a:p>
          <a:p>
            <a:pPr marL="210185" indent="-197485">
              <a:lnSpc>
                <a:spcPct val="100000"/>
              </a:lnSpc>
              <a:spcBef>
                <a:spcPts val="55"/>
              </a:spcBef>
              <a:buClr>
                <a:srgbClr val="E1231C"/>
              </a:buClr>
              <a:buSzPct val="120833"/>
              <a:buFont typeface="Wingdings"/>
              <a:buChar char=""/>
              <a:tabLst>
                <a:tab pos="210185" algn="l"/>
              </a:tabLst>
            </a:pPr>
            <a:r>
              <a:rPr sz="1200" dirty="0">
                <a:solidFill>
                  <a:srgbClr val="181818"/>
                </a:solidFill>
                <a:latin typeface="Calibri"/>
                <a:cs typeface="Calibri"/>
              </a:rPr>
              <a:t>Набор</a:t>
            </a:r>
            <a:r>
              <a:rPr sz="1200" spc="-2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Calibri"/>
                <a:cs typeface="Calibri"/>
              </a:rPr>
              <a:t>толщины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52564" y="2334895"/>
            <a:ext cx="175768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30" dirty="0">
                <a:solidFill>
                  <a:srgbClr val="E1231C"/>
                </a:solidFill>
                <a:latin typeface="Calibri"/>
                <a:cs typeface="Calibri"/>
              </a:rPr>
              <a:t>TAIKOR</a:t>
            </a:r>
            <a:r>
              <a:rPr sz="1500" b="1" spc="-45" dirty="0">
                <a:solidFill>
                  <a:srgbClr val="E1231C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E1231C"/>
                </a:solidFill>
                <a:latin typeface="Calibri"/>
                <a:cs typeface="Calibri"/>
              </a:rPr>
              <a:t>FLOOR</a:t>
            </a:r>
            <a:r>
              <a:rPr sz="1500" b="1" spc="-60" dirty="0">
                <a:solidFill>
                  <a:srgbClr val="E1231C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E1231C"/>
                </a:solidFill>
                <a:latin typeface="Calibri"/>
                <a:cs typeface="Calibri"/>
              </a:rPr>
              <a:t>720</a:t>
            </a:r>
            <a:r>
              <a:rPr sz="1500" b="1" spc="-25" dirty="0">
                <a:solidFill>
                  <a:srgbClr val="E1231C"/>
                </a:solidFill>
                <a:latin typeface="Calibri"/>
                <a:cs typeface="Calibri"/>
              </a:rPr>
              <a:t> AS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836" y="350520"/>
            <a:ext cx="2016251" cy="2016251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35351" y="390143"/>
            <a:ext cx="2057400" cy="205739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92979" y="388620"/>
            <a:ext cx="2008631" cy="2007107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46392" y="580644"/>
            <a:ext cx="1929383" cy="193090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12048" y="242696"/>
            <a:ext cx="6038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30" dirty="0">
                <a:solidFill>
                  <a:srgbClr val="181818"/>
                </a:solidFill>
                <a:latin typeface="Calibri"/>
                <a:cs typeface="Calibri"/>
              </a:rPr>
              <a:t>TAIKOR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7975" y="2703322"/>
            <a:ext cx="22872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181818"/>
                </a:solidFill>
                <a:latin typeface="Calibri"/>
                <a:cs typeface="Calibri"/>
              </a:rPr>
              <a:t>Обеспыливание/упрочнение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99586" y="2249017"/>
            <a:ext cx="2219325" cy="82486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400" b="1" dirty="0">
                <a:solidFill>
                  <a:srgbClr val="E1231C"/>
                </a:solidFill>
                <a:latin typeface="Calibri"/>
                <a:cs typeface="Calibri"/>
              </a:rPr>
              <a:t>ТН-</a:t>
            </a:r>
            <a:r>
              <a:rPr sz="1400" b="1" spc="-10" dirty="0">
                <a:solidFill>
                  <a:srgbClr val="E1231C"/>
                </a:solidFill>
                <a:latin typeface="Calibri"/>
                <a:cs typeface="Calibri"/>
              </a:rPr>
              <a:t>ПОЛ</a:t>
            </a:r>
            <a:r>
              <a:rPr sz="1400" b="1" spc="-45" dirty="0">
                <a:solidFill>
                  <a:srgbClr val="E1231C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E1231C"/>
                </a:solidFill>
                <a:latin typeface="Calibri"/>
                <a:cs typeface="Calibri"/>
              </a:rPr>
              <a:t>ТАЙКОР</a:t>
            </a:r>
            <a:r>
              <a:rPr sz="1400" b="1" spc="-40" dirty="0">
                <a:solidFill>
                  <a:srgbClr val="E1231C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E1231C"/>
                </a:solidFill>
                <a:latin typeface="Calibri"/>
                <a:cs typeface="Calibri"/>
              </a:rPr>
              <a:t>ДЕКОР</a:t>
            </a:r>
            <a:endParaRPr sz="1400">
              <a:latin typeface="Calibri"/>
              <a:cs typeface="Calibri"/>
            </a:endParaRPr>
          </a:p>
          <a:p>
            <a:pPr marL="36195" marR="5080">
              <a:lnSpc>
                <a:spcPts val="1500"/>
              </a:lnSpc>
              <a:spcBef>
                <a:spcPts val="915"/>
              </a:spcBef>
            </a:pPr>
            <a:r>
              <a:rPr sz="1400" b="1" dirty="0">
                <a:solidFill>
                  <a:srgbClr val="181818"/>
                </a:solidFill>
                <a:latin typeface="Calibri"/>
                <a:cs typeface="Calibri"/>
              </a:rPr>
              <a:t>Цветной</a:t>
            </a:r>
            <a:r>
              <a:rPr sz="1400" b="1" spc="-4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81818"/>
                </a:solidFill>
                <a:latin typeface="Calibri"/>
                <a:cs typeface="Calibri"/>
              </a:rPr>
              <a:t>окрасочный</a:t>
            </a:r>
            <a:r>
              <a:rPr sz="1400" b="1" spc="-4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181818"/>
                </a:solidFill>
                <a:latin typeface="Calibri"/>
                <a:cs typeface="Calibri"/>
              </a:rPr>
              <a:t>состав эпоксид+полиуретан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9097" y="3539744"/>
            <a:ext cx="2000250" cy="102361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10820" marR="360045" indent="-198120">
              <a:lnSpc>
                <a:spcPts val="1200"/>
              </a:lnSpc>
              <a:spcBef>
                <a:spcPts val="240"/>
              </a:spcBef>
              <a:buSzPct val="118181"/>
              <a:buFont typeface="Wingdings"/>
              <a:buChar char=""/>
              <a:tabLst>
                <a:tab pos="210820" algn="l"/>
              </a:tabLst>
            </a:pPr>
            <a:r>
              <a:rPr sz="1100" dirty="0">
                <a:solidFill>
                  <a:srgbClr val="181818"/>
                </a:solidFill>
                <a:latin typeface="Calibri"/>
                <a:cs typeface="Calibri"/>
              </a:rPr>
              <a:t>Пропитка</a:t>
            </a:r>
            <a:r>
              <a:rPr sz="1100" spc="-5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181818"/>
                </a:solidFill>
                <a:latin typeface="Calibri"/>
                <a:cs typeface="Calibri"/>
              </a:rPr>
              <a:t>минеральных оснований</a:t>
            </a:r>
            <a:endParaRPr sz="1100">
              <a:latin typeface="Calibri"/>
              <a:cs typeface="Calibri"/>
            </a:endParaRPr>
          </a:p>
          <a:p>
            <a:pPr marL="210185" indent="-197485">
              <a:lnSpc>
                <a:spcPts val="1260"/>
              </a:lnSpc>
              <a:spcBef>
                <a:spcPts val="125"/>
              </a:spcBef>
              <a:buSzPct val="118181"/>
              <a:buFont typeface="Wingdings"/>
              <a:buChar char=""/>
              <a:tabLst>
                <a:tab pos="210185" algn="l"/>
              </a:tabLst>
            </a:pPr>
            <a:r>
              <a:rPr sz="1100" dirty="0">
                <a:solidFill>
                  <a:srgbClr val="181818"/>
                </a:solidFill>
                <a:latin typeface="Calibri"/>
                <a:cs typeface="Calibri"/>
              </a:rPr>
              <a:t>Упрочнение,</a:t>
            </a:r>
            <a:r>
              <a:rPr sz="1100" spc="-5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81818"/>
                </a:solidFill>
                <a:latin typeface="Calibri"/>
                <a:cs typeface="Calibri"/>
              </a:rPr>
              <a:t>повышение</a:t>
            </a:r>
            <a:r>
              <a:rPr sz="1100" spc="-3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181818"/>
                </a:solidFill>
                <a:latin typeface="Calibri"/>
                <a:cs typeface="Calibri"/>
              </a:rPr>
              <a:t>физ.</a:t>
            </a:r>
            <a:endParaRPr sz="1100">
              <a:latin typeface="Calibri"/>
              <a:cs typeface="Calibri"/>
            </a:endParaRPr>
          </a:p>
          <a:p>
            <a:pPr marL="210820">
              <a:lnSpc>
                <a:spcPts val="1260"/>
              </a:lnSpc>
            </a:pPr>
            <a:r>
              <a:rPr sz="1100" dirty="0">
                <a:solidFill>
                  <a:srgbClr val="181818"/>
                </a:solidFill>
                <a:latin typeface="Calibri"/>
                <a:cs typeface="Calibri"/>
              </a:rPr>
              <a:t>мех.</a:t>
            </a:r>
            <a:r>
              <a:rPr sz="1100" spc="-2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181818"/>
                </a:solidFill>
                <a:latin typeface="Calibri"/>
                <a:cs typeface="Calibri"/>
              </a:rPr>
              <a:t>характеристик</a:t>
            </a:r>
            <a:endParaRPr sz="1100">
              <a:latin typeface="Calibri"/>
              <a:cs typeface="Calibri"/>
            </a:endParaRPr>
          </a:p>
          <a:p>
            <a:pPr marL="210185" indent="-197485">
              <a:lnSpc>
                <a:spcPts val="1260"/>
              </a:lnSpc>
              <a:spcBef>
                <a:spcPts val="150"/>
              </a:spcBef>
              <a:buSzPct val="118181"/>
              <a:buFont typeface="Wingdings"/>
              <a:buChar char=""/>
              <a:tabLst>
                <a:tab pos="210185" algn="l"/>
              </a:tabLst>
            </a:pPr>
            <a:r>
              <a:rPr sz="1100" dirty="0">
                <a:solidFill>
                  <a:srgbClr val="181818"/>
                </a:solidFill>
                <a:latin typeface="Calibri"/>
                <a:cs typeface="Calibri"/>
              </a:rPr>
              <a:t>Функциональное,</a:t>
            </a:r>
            <a:r>
              <a:rPr sz="1100" spc="-5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181818"/>
                </a:solidFill>
                <a:latin typeface="Calibri"/>
                <a:cs typeface="Calibri"/>
              </a:rPr>
              <a:t>но</a:t>
            </a:r>
            <a:endParaRPr sz="1100">
              <a:latin typeface="Calibri"/>
              <a:cs typeface="Calibri"/>
            </a:endParaRPr>
          </a:p>
          <a:p>
            <a:pPr marL="210820">
              <a:lnSpc>
                <a:spcPts val="1260"/>
              </a:lnSpc>
            </a:pPr>
            <a:r>
              <a:rPr sz="1100" spc="-10" dirty="0">
                <a:solidFill>
                  <a:srgbClr val="181818"/>
                </a:solidFill>
                <a:latin typeface="Calibri"/>
                <a:cs typeface="Calibri"/>
              </a:rPr>
              <a:t>недекоративное</a:t>
            </a:r>
            <a:r>
              <a:rPr sz="1100" spc="5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181818"/>
                </a:solidFill>
                <a:latin typeface="Calibri"/>
                <a:cs typeface="Calibri"/>
              </a:rPr>
              <a:t>покрытие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39210" y="3539744"/>
            <a:ext cx="16465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185" indent="-197485">
              <a:lnSpc>
                <a:spcPct val="100000"/>
              </a:lnSpc>
              <a:spcBef>
                <a:spcPts val="100"/>
              </a:spcBef>
              <a:buSzPct val="118181"/>
              <a:buFont typeface="Wingdings"/>
              <a:buChar char=""/>
              <a:tabLst>
                <a:tab pos="210185" algn="l"/>
              </a:tabLst>
            </a:pPr>
            <a:r>
              <a:rPr sz="1100" spc="-10" dirty="0">
                <a:solidFill>
                  <a:srgbClr val="181818"/>
                </a:solidFill>
                <a:latin typeface="Calibri"/>
                <a:cs typeface="Calibri"/>
              </a:rPr>
              <a:t>Окраска</a:t>
            </a:r>
            <a:endParaRPr sz="1100">
              <a:latin typeface="Calibri"/>
              <a:cs typeface="Calibri"/>
            </a:endParaRPr>
          </a:p>
          <a:p>
            <a:pPr marL="210185" indent="-197485">
              <a:lnSpc>
                <a:spcPct val="100000"/>
              </a:lnSpc>
              <a:spcBef>
                <a:spcPts val="145"/>
              </a:spcBef>
              <a:buSzPct val="118181"/>
              <a:buFont typeface="Wingdings"/>
              <a:buChar char=""/>
              <a:tabLst>
                <a:tab pos="210185" algn="l"/>
              </a:tabLst>
            </a:pPr>
            <a:r>
              <a:rPr sz="1100" dirty="0">
                <a:solidFill>
                  <a:srgbClr val="181818"/>
                </a:solidFill>
                <a:latin typeface="Calibri"/>
                <a:cs typeface="Calibri"/>
              </a:rPr>
              <a:t>Цвет</a:t>
            </a:r>
            <a:r>
              <a:rPr sz="1100" spc="-2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81818"/>
                </a:solidFill>
                <a:latin typeface="Calibri"/>
                <a:cs typeface="Calibri"/>
              </a:rPr>
              <a:t>по </a:t>
            </a:r>
            <a:r>
              <a:rPr sz="1100" spc="-25" dirty="0">
                <a:solidFill>
                  <a:srgbClr val="181818"/>
                </a:solidFill>
                <a:latin typeface="Calibri"/>
                <a:cs typeface="Calibri"/>
              </a:rPr>
              <a:t>RAL</a:t>
            </a:r>
            <a:endParaRPr sz="1100">
              <a:latin typeface="Calibri"/>
              <a:cs typeface="Calibri"/>
            </a:endParaRPr>
          </a:p>
          <a:p>
            <a:pPr marL="210185" indent="-197485">
              <a:lnSpc>
                <a:spcPct val="100000"/>
              </a:lnSpc>
              <a:spcBef>
                <a:spcPts val="145"/>
              </a:spcBef>
              <a:buSzPct val="118181"/>
              <a:buFont typeface="Wingdings"/>
              <a:buChar char=""/>
              <a:tabLst>
                <a:tab pos="210185" algn="l"/>
              </a:tabLst>
            </a:pPr>
            <a:r>
              <a:rPr sz="1100" dirty="0">
                <a:solidFill>
                  <a:srgbClr val="181818"/>
                </a:solidFill>
                <a:latin typeface="Calibri"/>
                <a:cs typeface="Calibri"/>
              </a:rPr>
              <a:t>УФ</a:t>
            </a:r>
            <a:r>
              <a:rPr sz="1100" spc="-2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81818"/>
                </a:solidFill>
                <a:latin typeface="Calibri"/>
                <a:cs typeface="Calibri"/>
              </a:rPr>
              <a:t>стойкое</a:t>
            </a:r>
            <a:r>
              <a:rPr sz="1100" spc="-2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181818"/>
                </a:solidFill>
                <a:latin typeface="Calibri"/>
                <a:cs typeface="Calibri"/>
              </a:rPr>
              <a:t>покрытие</a:t>
            </a:r>
            <a:endParaRPr sz="1100">
              <a:latin typeface="Calibri"/>
              <a:cs typeface="Calibri"/>
            </a:endParaRPr>
          </a:p>
          <a:p>
            <a:pPr marL="210820" indent="-198120">
              <a:lnSpc>
                <a:spcPct val="100000"/>
              </a:lnSpc>
              <a:spcBef>
                <a:spcPts val="145"/>
              </a:spcBef>
              <a:buSzPct val="118181"/>
              <a:buFont typeface="Wingdings"/>
              <a:buChar char=""/>
              <a:tabLst>
                <a:tab pos="210820" algn="l"/>
              </a:tabLst>
            </a:pPr>
            <a:r>
              <a:rPr sz="1100" dirty="0">
                <a:solidFill>
                  <a:srgbClr val="181818"/>
                </a:solidFill>
                <a:latin typeface="Calibri"/>
                <a:cs typeface="Calibri"/>
              </a:rPr>
              <a:t>Нельзя</a:t>
            </a:r>
            <a:r>
              <a:rPr sz="1100" spc="-2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81818"/>
                </a:solidFill>
                <a:latin typeface="Calibri"/>
                <a:cs typeface="Calibri"/>
              </a:rPr>
              <a:t>под</a:t>
            </a:r>
            <a:r>
              <a:rPr sz="1100" spc="-2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81818"/>
                </a:solidFill>
                <a:latin typeface="Calibri"/>
                <a:cs typeface="Calibri"/>
              </a:rPr>
              <a:t>шипы</a:t>
            </a:r>
            <a:r>
              <a:rPr sz="1100" spc="-3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181818"/>
                </a:solidFill>
                <a:latin typeface="Calibri"/>
                <a:cs typeface="Calibri"/>
              </a:rPr>
              <a:t>колес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16369" y="3539744"/>
            <a:ext cx="2010410" cy="69024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10820" marR="5080" indent="-198120">
              <a:lnSpc>
                <a:spcPts val="1200"/>
              </a:lnSpc>
              <a:spcBef>
                <a:spcPts val="240"/>
              </a:spcBef>
              <a:buSzPct val="118181"/>
              <a:buFont typeface="Wingdings"/>
              <a:buChar char=""/>
              <a:tabLst>
                <a:tab pos="210820" algn="l"/>
              </a:tabLst>
            </a:pPr>
            <a:r>
              <a:rPr sz="1100" spc="-10" dirty="0">
                <a:solidFill>
                  <a:srgbClr val="181818"/>
                </a:solidFill>
                <a:latin typeface="Calibri"/>
                <a:cs typeface="Calibri"/>
              </a:rPr>
              <a:t>Износостойкие</a:t>
            </a:r>
            <a:r>
              <a:rPr sz="1100" spc="-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81818"/>
                </a:solidFill>
                <a:latin typeface="Calibri"/>
                <a:cs typeface="Calibri"/>
              </a:rPr>
              <a:t>полы</a:t>
            </a:r>
            <a:r>
              <a:rPr sz="1100" spc="2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181818"/>
                </a:solidFill>
                <a:latin typeface="Calibri"/>
                <a:cs typeface="Calibri"/>
              </a:rPr>
              <a:t>(склады, </a:t>
            </a:r>
            <a:r>
              <a:rPr sz="1100" dirty="0">
                <a:solidFill>
                  <a:srgbClr val="181818"/>
                </a:solidFill>
                <a:latin typeface="Calibri"/>
                <a:cs typeface="Calibri"/>
              </a:rPr>
              <a:t>паркинги,</a:t>
            </a:r>
            <a:r>
              <a:rPr sz="1100" spc="-4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181818"/>
                </a:solidFill>
                <a:latin typeface="Calibri"/>
                <a:cs typeface="Calibri"/>
              </a:rPr>
              <a:t>дебаркадеры, производства)</a:t>
            </a:r>
            <a:endParaRPr sz="1100">
              <a:latin typeface="Calibri"/>
              <a:cs typeface="Calibri"/>
            </a:endParaRPr>
          </a:p>
          <a:p>
            <a:pPr marL="210820" indent="-198120">
              <a:lnSpc>
                <a:spcPct val="100000"/>
              </a:lnSpc>
              <a:spcBef>
                <a:spcPts val="125"/>
              </a:spcBef>
              <a:buSzPct val="118181"/>
              <a:buFont typeface="Wingdings"/>
              <a:buChar char=""/>
              <a:tabLst>
                <a:tab pos="210820" algn="l"/>
              </a:tabLst>
            </a:pPr>
            <a:r>
              <a:rPr sz="1100" dirty="0">
                <a:solidFill>
                  <a:srgbClr val="181818"/>
                </a:solidFill>
                <a:latin typeface="Calibri"/>
                <a:cs typeface="Calibri"/>
              </a:rPr>
              <a:t>УФ</a:t>
            </a:r>
            <a:r>
              <a:rPr sz="1100" spc="-3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81818"/>
                </a:solidFill>
                <a:latin typeface="Calibri"/>
                <a:cs typeface="Calibri"/>
              </a:rPr>
              <a:t>стойкие</a:t>
            </a:r>
            <a:r>
              <a:rPr sz="1100" spc="-2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81818"/>
                </a:solidFill>
                <a:latin typeface="Calibri"/>
                <a:cs typeface="Calibri"/>
              </a:rPr>
              <a:t>полы</a:t>
            </a:r>
            <a:r>
              <a:rPr sz="1100" spc="-2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181818"/>
                </a:solidFill>
                <a:latin typeface="Calibri"/>
                <a:cs typeface="Calibri"/>
              </a:rPr>
              <a:t>(!)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60548" y="803148"/>
            <a:ext cx="11430" cy="3490595"/>
          </a:xfrm>
          <a:custGeom>
            <a:avLst/>
            <a:gdLst/>
            <a:ahLst/>
            <a:cxnLst/>
            <a:rect l="l" t="t" r="r" b="b"/>
            <a:pathLst>
              <a:path w="11430" h="3490595">
                <a:moveTo>
                  <a:pt x="11175" y="3490175"/>
                </a:moveTo>
                <a:lnTo>
                  <a:pt x="0" y="0"/>
                </a:lnTo>
              </a:path>
            </a:pathLst>
          </a:custGeom>
          <a:ln w="9144">
            <a:solidFill>
              <a:srgbClr val="17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50279" y="784859"/>
            <a:ext cx="39370" cy="3574415"/>
          </a:xfrm>
          <a:custGeom>
            <a:avLst/>
            <a:gdLst/>
            <a:ahLst/>
            <a:cxnLst/>
            <a:rect l="l" t="t" r="r" b="b"/>
            <a:pathLst>
              <a:path w="39370" h="3574415">
                <a:moveTo>
                  <a:pt x="39243" y="3574021"/>
                </a:moveTo>
                <a:lnTo>
                  <a:pt x="0" y="0"/>
                </a:lnTo>
              </a:path>
            </a:pathLst>
          </a:custGeom>
          <a:ln w="9144">
            <a:solidFill>
              <a:srgbClr val="17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24739" y="2343658"/>
            <a:ext cx="17335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E1231C"/>
                </a:solidFill>
                <a:latin typeface="Calibri"/>
                <a:cs typeface="Calibri"/>
              </a:rPr>
              <a:t>TН-</a:t>
            </a:r>
            <a:r>
              <a:rPr sz="1400" b="1" spc="-10" dirty="0">
                <a:solidFill>
                  <a:srgbClr val="E1231C"/>
                </a:solidFill>
                <a:latin typeface="Calibri"/>
                <a:cs typeface="Calibri"/>
              </a:rPr>
              <a:t>ПОЛ</a:t>
            </a:r>
            <a:r>
              <a:rPr sz="1400" b="1" spc="-50" dirty="0">
                <a:solidFill>
                  <a:srgbClr val="E1231C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E1231C"/>
                </a:solidFill>
                <a:latin typeface="Calibri"/>
                <a:cs typeface="Calibri"/>
              </a:rPr>
              <a:t>ТАЙКОР</a:t>
            </a:r>
            <a:r>
              <a:rPr sz="1400" b="1" spc="-40" dirty="0">
                <a:solidFill>
                  <a:srgbClr val="E1231C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E1231C"/>
                </a:solidFill>
                <a:latin typeface="Calibri"/>
                <a:cs typeface="Calibri"/>
              </a:rPr>
              <a:t>ЛАЙТ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83273" y="2212949"/>
            <a:ext cx="2204720" cy="1051560"/>
          </a:xfrm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sz="1400" b="1" dirty="0">
                <a:solidFill>
                  <a:srgbClr val="E1231C"/>
                </a:solidFill>
                <a:latin typeface="Calibri"/>
                <a:cs typeface="Calibri"/>
              </a:rPr>
              <a:t>ТН-</a:t>
            </a:r>
            <a:r>
              <a:rPr sz="1400" b="1" spc="-10" dirty="0">
                <a:solidFill>
                  <a:srgbClr val="E1231C"/>
                </a:solidFill>
                <a:latin typeface="Calibri"/>
                <a:cs typeface="Calibri"/>
              </a:rPr>
              <a:t>ПОЛ</a:t>
            </a:r>
            <a:r>
              <a:rPr sz="1400" b="1" spc="-45" dirty="0">
                <a:solidFill>
                  <a:srgbClr val="E1231C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E1231C"/>
                </a:solidFill>
                <a:latin typeface="Calibri"/>
                <a:cs typeface="Calibri"/>
              </a:rPr>
              <a:t>ТАЙКОР</a:t>
            </a:r>
            <a:r>
              <a:rPr sz="1400" b="1" spc="-40" dirty="0">
                <a:solidFill>
                  <a:srgbClr val="E1231C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E1231C"/>
                </a:solidFill>
                <a:latin typeface="Calibri"/>
                <a:cs typeface="Calibri"/>
              </a:rPr>
              <a:t>КВАРЦ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590"/>
              </a:lnSpc>
              <a:spcBef>
                <a:spcPts val="860"/>
              </a:spcBef>
            </a:pPr>
            <a:r>
              <a:rPr sz="1400" b="1" spc="-10" dirty="0">
                <a:solidFill>
                  <a:srgbClr val="181818"/>
                </a:solidFill>
                <a:latin typeface="Calibri"/>
                <a:cs typeface="Calibri"/>
              </a:rPr>
              <a:t>Износостойкий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500"/>
              </a:lnSpc>
            </a:pPr>
            <a:r>
              <a:rPr sz="1400" b="1" spc="-10" dirty="0">
                <a:solidFill>
                  <a:srgbClr val="181818"/>
                </a:solidFill>
                <a:latin typeface="Calibri"/>
                <a:cs typeface="Calibri"/>
              </a:rPr>
              <a:t>кварцнаполненный</a:t>
            </a:r>
            <a:r>
              <a:rPr sz="1400" b="1" spc="-2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81818"/>
                </a:solidFill>
                <a:latin typeface="Calibri"/>
                <a:cs typeface="Calibri"/>
              </a:rPr>
              <a:t>пол</a:t>
            </a:r>
            <a:r>
              <a:rPr sz="1400" b="1" spc="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181818"/>
                </a:solidFill>
                <a:latin typeface="Calibri"/>
                <a:cs typeface="Calibri"/>
              </a:rPr>
              <a:t>под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590"/>
              </a:lnSpc>
            </a:pPr>
            <a:r>
              <a:rPr sz="1400" b="1" spc="-10" dirty="0">
                <a:solidFill>
                  <a:srgbClr val="181818"/>
                </a:solidFill>
                <a:latin typeface="Calibri"/>
                <a:cs typeface="Calibri"/>
              </a:rPr>
              <a:t>автонагрузки</a:t>
            </a:r>
            <a:r>
              <a:rPr sz="1400" b="1" spc="-3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81818"/>
                </a:solidFill>
                <a:latin typeface="Calibri"/>
                <a:cs typeface="Calibri"/>
              </a:rPr>
              <a:t>(до</a:t>
            </a:r>
            <a:r>
              <a:rPr sz="1400" b="1" spc="-1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81818"/>
                </a:solidFill>
                <a:latin typeface="Calibri"/>
                <a:cs typeface="Calibri"/>
              </a:rPr>
              <a:t>0,6</a:t>
            </a:r>
            <a:r>
              <a:rPr sz="1400" b="1" spc="1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181818"/>
                </a:solidFill>
                <a:latin typeface="Calibri"/>
                <a:cs typeface="Calibri"/>
              </a:rPr>
              <a:t>мм)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55777" y="162305"/>
            <a:ext cx="33991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СИСТЕМЫ</a:t>
            </a:r>
            <a:r>
              <a:rPr spc="-55" dirty="0"/>
              <a:t> </a:t>
            </a:r>
            <a:r>
              <a:rPr dirty="0"/>
              <a:t>ТОНКИХ</a:t>
            </a:r>
            <a:r>
              <a:rPr spc="-70" dirty="0"/>
              <a:t> </a:t>
            </a:r>
            <a:r>
              <a:rPr spc="-10" dirty="0"/>
              <a:t>ПОЛОВ</a:t>
            </a:r>
            <a:r>
              <a:rPr spc="-45" dirty="0"/>
              <a:t> </a:t>
            </a:r>
            <a:r>
              <a:rPr spc="-10" dirty="0"/>
              <a:t>TAIKOR</a:t>
            </a: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960119"/>
            <a:ext cx="1929383" cy="117195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71671" y="963167"/>
            <a:ext cx="2008631" cy="1110996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52615" y="955547"/>
            <a:ext cx="2001012" cy="109118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12048" y="242696"/>
            <a:ext cx="6038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30" dirty="0">
                <a:solidFill>
                  <a:srgbClr val="181818"/>
                </a:solidFill>
                <a:latin typeface="Calibri"/>
                <a:cs typeface="Calibri"/>
              </a:rPr>
              <a:t>TAIKOR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945" y="689004"/>
            <a:ext cx="2092178" cy="155713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88932" y="725528"/>
            <a:ext cx="2073888" cy="154805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15290" y="2249779"/>
            <a:ext cx="2302510" cy="83185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840"/>
              </a:spcBef>
            </a:pPr>
            <a:r>
              <a:rPr sz="1400" b="1" dirty="0">
                <a:solidFill>
                  <a:srgbClr val="E1231C"/>
                </a:solidFill>
                <a:latin typeface="Calibri"/>
                <a:cs typeface="Calibri"/>
              </a:rPr>
              <a:t>TН-</a:t>
            </a:r>
            <a:r>
              <a:rPr sz="1400" b="1" spc="-10" dirty="0">
                <a:solidFill>
                  <a:srgbClr val="E1231C"/>
                </a:solidFill>
                <a:latin typeface="Calibri"/>
                <a:cs typeface="Calibri"/>
              </a:rPr>
              <a:t>ПОЛ</a:t>
            </a:r>
            <a:r>
              <a:rPr sz="1400" b="1" spc="-45" dirty="0">
                <a:solidFill>
                  <a:srgbClr val="E1231C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E1231C"/>
                </a:solidFill>
                <a:latin typeface="Calibri"/>
                <a:cs typeface="Calibri"/>
              </a:rPr>
              <a:t>НАЛИВНОЙ</a:t>
            </a:r>
            <a:r>
              <a:rPr sz="1400" b="1" spc="-35" dirty="0">
                <a:solidFill>
                  <a:srgbClr val="E1231C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E1231C"/>
                </a:solidFill>
                <a:latin typeface="Calibri"/>
                <a:cs typeface="Calibri"/>
              </a:rPr>
              <a:t>ЭПОКСИ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590"/>
              </a:lnSpc>
              <a:spcBef>
                <a:spcPts val="745"/>
              </a:spcBef>
            </a:pPr>
            <a:r>
              <a:rPr sz="1400" b="1" spc="-10" dirty="0">
                <a:solidFill>
                  <a:srgbClr val="181818"/>
                </a:solidFill>
                <a:latin typeface="Calibri"/>
                <a:cs typeface="Calibri"/>
              </a:rPr>
              <a:t>Двухкомпонентный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590"/>
              </a:lnSpc>
            </a:pPr>
            <a:r>
              <a:rPr sz="1400" b="1" dirty="0">
                <a:solidFill>
                  <a:srgbClr val="181818"/>
                </a:solidFill>
                <a:latin typeface="Calibri"/>
                <a:cs typeface="Calibri"/>
              </a:rPr>
              <a:t>эпоксидный</a:t>
            </a:r>
            <a:r>
              <a:rPr sz="1400" b="1" spc="-6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81818"/>
                </a:solidFill>
                <a:latin typeface="Calibri"/>
                <a:cs typeface="Calibri"/>
              </a:rPr>
              <a:t>наливной</a:t>
            </a:r>
            <a:r>
              <a:rPr sz="1400" b="1" spc="-6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181818"/>
                </a:solidFill>
                <a:latin typeface="Calibri"/>
                <a:cs typeface="Calibri"/>
              </a:rPr>
              <a:t>состав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54223" y="2315268"/>
            <a:ext cx="2895600" cy="89725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400" b="1" dirty="0">
                <a:solidFill>
                  <a:srgbClr val="E1231C"/>
                </a:solidFill>
                <a:latin typeface="Calibri"/>
                <a:cs typeface="Calibri"/>
              </a:rPr>
              <a:t>ТН-</a:t>
            </a:r>
            <a:r>
              <a:rPr sz="1400" b="1" spc="-10" dirty="0">
                <a:solidFill>
                  <a:srgbClr val="E1231C"/>
                </a:solidFill>
                <a:latin typeface="Calibri"/>
                <a:cs typeface="Calibri"/>
              </a:rPr>
              <a:t>ПОЛ</a:t>
            </a:r>
            <a:r>
              <a:rPr sz="1400" b="1" spc="-45" dirty="0">
                <a:solidFill>
                  <a:srgbClr val="E1231C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E1231C"/>
                </a:solidFill>
                <a:latin typeface="Calibri"/>
                <a:cs typeface="Calibri"/>
              </a:rPr>
              <a:t>НАЛИВНОЙ</a:t>
            </a:r>
            <a:r>
              <a:rPr sz="1400" b="1" spc="-45" dirty="0">
                <a:solidFill>
                  <a:srgbClr val="E1231C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E1231C"/>
                </a:solidFill>
                <a:latin typeface="Calibri"/>
                <a:cs typeface="Calibri"/>
              </a:rPr>
              <a:t>ПУ</a:t>
            </a:r>
            <a:endParaRPr sz="1400">
              <a:latin typeface="Calibri"/>
              <a:cs typeface="Calibri"/>
            </a:endParaRPr>
          </a:p>
          <a:p>
            <a:pPr marL="23495">
              <a:lnSpc>
                <a:spcPts val="1590"/>
              </a:lnSpc>
              <a:spcBef>
                <a:spcPts val="250"/>
              </a:spcBef>
            </a:pPr>
            <a:r>
              <a:rPr sz="1400" b="1" spc="-10" dirty="0">
                <a:solidFill>
                  <a:srgbClr val="181818"/>
                </a:solidFill>
                <a:latin typeface="Calibri"/>
                <a:cs typeface="Calibri"/>
              </a:rPr>
              <a:t>Двухкомпонентный</a:t>
            </a:r>
            <a:endParaRPr sz="1400">
              <a:latin typeface="Calibri"/>
              <a:cs typeface="Calibri"/>
            </a:endParaRPr>
          </a:p>
          <a:p>
            <a:pPr marL="23495" marR="5080">
              <a:lnSpc>
                <a:spcPts val="1500"/>
              </a:lnSpc>
              <a:spcBef>
                <a:spcPts val="110"/>
              </a:spcBef>
            </a:pPr>
            <a:r>
              <a:rPr sz="1400" b="1" spc="-10" dirty="0">
                <a:solidFill>
                  <a:srgbClr val="181818"/>
                </a:solidFill>
                <a:latin typeface="Calibri"/>
                <a:cs typeface="Calibri"/>
              </a:rPr>
              <a:t>полиуретановый</a:t>
            </a:r>
            <a:r>
              <a:rPr sz="1400" b="1" spc="4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181818"/>
                </a:solidFill>
                <a:latin typeface="Calibri"/>
                <a:cs typeface="Calibri"/>
              </a:rPr>
              <a:t>жёстко-эластичный </a:t>
            </a:r>
            <a:r>
              <a:rPr sz="1400" b="1" dirty="0">
                <a:solidFill>
                  <a:srgbClr val="181818"/>
                </a:solidFill>
                <a:latin typeface="Calibri"/>
                <a:cs typeface="Calibri"/>
              </a:rPr>
              <a:t>наливной</a:t>
            </a:r>
            <a:r>
              <a:rPr sz="1400" b="1" spc="-6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181818"/>
                </a:solidFill>
                <a:latin typeface="Calibri"/>
                <a:cs typeface="Calibri"/>
              </a:rPr>
              <a:t>состав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4596" y="3547109"/>
            <a:ext cx="2067560" cy="943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185" indent="-197485">
              <a:lnSpc>
                <a:spcPct val="100000"/>
              </a:lnSpc>
              <a:spcBef>
                <a:spcPts val="100"/>
              </a:spcBef>
              <a:buSzPct val="118181"/>
              <a:buFont typeface="Wingdings"/>
              <a:buChar char=""/>
              <a:tabLst>
                <a:tab pos="210185" algn="l"/>
              </a:tabLst>
            </a:pPr>
            <a:r>
              <a:rPr sz="1100" dirty="0">
                <a:solidFill>
                  <a:srgbClr val="181818"/>
                </a:solidFill>
                <a:latin typeface="Calibri"/>
                <a:cs typeface="Calibri"/>
              </a:rPr>
              <a:t>Можно</a:t>
            </a:r>
            <a:r>
              <a:rPr sz="1100" spc="-5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81818"/>
                </a:solidFill>
                <a:latin typeface="Calibri"/>
                <a:cs typeface="Calibri"/>
              </a:rPr>
              <a:t>применять</a:t>
            </a:r>
            <a:r>
              <a:rPr sz="1100" spc="-2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81818"/>
                </a:solidFill>
                <a:latin typeface="Calibri"/>
                <a:cs typeface="Calibri"/>
              </a:rPr>
              <a:t>как</a:t>
            </a:r>
            <a:r>
              <a:rPr sz="1100" spc="-2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181818"/>
                </a:solidFill>
                <a:latin typeface="Calibri"/>
                <a:cs typeface="Calibri"/>
              </a:rPr>
              <a:t>окраску</a:t>
            </a:r>
            <a:endParaRPr sz="1100">
              <a:latin typeface="Calibri"/>
              <a:cs typeface="Calibri"/>
            </a:endParaRPr>
          </a:p>
          <a:p>
            <a:pPr marL="210185" indent="-197485">
              <a:lnSpc>
                <a:spcPct val="100000"/>
              </a:lnSpc>
              <a:spcBef>
                <a:spcPts val="150"/>
              </a:spcBef>
              <a:buSzPct val="118181"/>
              <a:buFont typeface="Wingdings"/>
              <a:buChar char=""/>
              <a:tabLst>
                <a:tab pos="210185" algn="l"/>
              </a:tabLst>
            </a:pPr>
            <a:r>
              <a:rPr sz="1100" dirty="0">
                <a:solidFill>
                  <a:srgbClr val="181818"/>
                </a:solidFill>
                <a:latin typeface="Calibri"/>
                <a:cs typeface="Calibri"/>
              </a:rPr>
              <a:t>Колеруется</a:t>
            </a:r>
            <a:r>
              <a:rPr sz="1100" spc="-3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81818"/>
                </a:solidFill>
                <a:latin typeface="Calibri"/>
                <a:cs typeface="Calibri"/>
              </a:rPr>
              <a:t>в</a:t>
            </a:r>
            <a:r>
              <a:rPr sz="1100" spc="-1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81818"/>
                </a:solidFill>
                <a:latin typeface="Calibri"/>
                <a:cs typeface="Calibri"/>
              </a:rPr>
              <a:t>цвета</a:t>
            </a:r>
            <a:r>
              <a:rPr sz="1100" spc="-1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181818"/>
                </a:solidFill>
                <a:latin typeface="Calibri"/>
                <a:cs typeface="Calibri"/>
              </a:rPr>
              <a:t>RAL</a:t>
            </a:r>
            <a:endParaRPr sz="1100">
              <a:latin typeface="Calibri"/>
              <a:cs typeface="Calibri"/>
            </a:endParaRPr>
          </a:p>
          <a:p>
            <a:pPr marL="210185" indent="-197485">
              <a:lnSpc>
                <a:spcPct val="100000"/>
              </a:lnSpc>
              <a:spcBef>
                <a:spcPts val="145"/>
              </a:spcBef>
              <a:buSzPct val="118181"/>
              <a:buFont typeface="Wingdings"/>
              <a:buChar char=""/>
              <a:tabLst>
                <a:tab pos="210185" algn="l"/>
              </a:tabLst>
            </a:pPr>
            <a:r>
              <a:rPr sz="1100" dirty="0">
                <a:solidFill>
                  <a:srgbClr val="181818"/>
                </a:solidFill>
                <a:latin typeface="Calibri"/>
                <a:cs typeface="Calibri"/>
              </a:rPr>
              <a:t>Выравнивание</a:t>
            </a:r>
            <a:r>
              <a:rPr sz="1100" spc="-3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181818"/>
                </a:solidFill>
                <a:latin typeface="Calibri"/>
                <a:cs typeface="Calibri"/>
              </a:rPr>
              <a:t>основания</a:t>
            </a:r>
            <a:endParaRPr sz="1100">
              <a:latin typeface="Calibri"/>
              <a:cs typeface="Calibri"/>
            </a:endParaRPr>
          </a:p>
          <a:p>
            <a:pPr marL="210185" indent="-197485">
              <a:lnSpc>
                <a:spcPct val="100000"/>
              </a:lnSpc>
              <a:spcBef>
                <a:spcPts val="140"/>
              </a:spcBef>
              <a:buSzPct val="118181"/>
              <a:buFont typeface="Wingdings"/>
              <a:buChar char=""/>
              <a:tabLst>
                <a:tab pos="210185" algn="l"/>
              </a:tabLst>
            </a:pPr>
            <a:r>
              <a:rPr sz="1100" dirty="0">
                <a:solidFill>
                  <a:srgbClr val="181818"/>
                </a:solidFill>
                <a:latin typeface="Calibri"/>
                <a:cs typeface="Calibri"/>
              </a:rPr>
              <a:t>Набор</a:t>
            </a:r>
            <a:r>
              <a:rPr sz="1100" spc="-3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181818"/>
                </a:solidFill>
                <a:latin typeface="Calibri"/>
                <a:cs typeface="Calibri"/>
              </a:rPr>
              <a:t>толщины</a:t>
            </a:r>
            <a:endParaRPr sz="1100">
              <a:latin typeface="Calibri"/>
              <a:cs typeface="Calibri"/>
            </a:endParaRPr>
          </a:p>
          <a:p>
            <a:pPr marL="210185" indent="-197485">
              <a:lnSpc>
                <a:spcPct val="100000"/>
              </a:lnSpc>
              <a:spcBef>
                <a:spcPts val="145"/>
              </a:spcBef>
              <a:buSzPct val="118181"/>
              <a:buFont typeface="Wingdings"/>
              <a:buChar char=""/>
              <a:tabLst>
                <a:tab pos="210185" algn="l"/>
              </a:tabLst>
            </a:pPr>
            <a:r>
              <a:rPr sz="1100" dirty="0">
                <a:solidFill>
                  <a:srgbClr val="181818"/>
                </a:solidFill>
                <a:latin typeface="Calibri"/>
                <a:cs typeface="Calibri"/>
              </a:rPr>
              <a:t>Финишный</a:t>
            </a:r>
            <a:r>
              <a:rPr sz="1100" spc="-3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181818"/>
                </a:solidFill>
                <a:latin typeface="Calibri"/>
                <a:cs typeface="Calibri"/>
              </a:rPr>
              <a:t>слой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38677" y="3561969"/>
            <a:ext cx="2067560" cy="943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185" indent="-197485">
              <a:lnSpc>
                <a:spcPct val="100000"/>
              </a:lnSpc>
              <a:spcBef>
                <a:spcPts val="100"/>
              </a:spcBef>
              <a:buSzPct val="118181"/>
              <a:buFont typeface="Wingdings"/>
              <a:buChar char=""/>
              <a:tabLst>
                <a:tab pos="210185" algn="l"/>
              </a:tabLst>
            </a:pPr>
            <a:r>
              <a:rPr sz="1100" dirty="0">
                <a:solidFill>
                  <a:srgbClr val="181818"/>
                </a:solidFill>
                <a:latin typeface="Calibri"/>
                <a:cs typeface="Calibri"/>
              </a:rPr>
              <a:t>Можно</a:t>
            </a:r>
            <a:r>
              <a:rPr sz="1100" spc="-5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81818"/>
                </a:solidFill>
                <a:latin typeface="Calibri"/>
                <a:cs typeface="Calibri"/>
              </a:rPr>
              <a:t>применять</a:t>
            </a:r>
            <a:r>
              <a:rPr sz="1100" spc="-2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81818"/>
                </a:solidFill>
                <a:latin typeface="Calibri"/>
                <a:cs typeface="Calibri"/>
              </a:rPr>
              <a:t>как</a:t>
            </a:r>
            <a:r>
              <a:rPr sz="1100" spc="-2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181818"/>
                </a:solidFill>
                <a:latin typeface="Calibri"/>
                <a:cs typeface="Calibri"/>
              </a:rPr>
              <a:t>окраску</a:t>
            </a:r>
            <a:endParaRPr sz="1100">
              <a:latin typeface="Calibri"/>
              <a:cs typeface="Calibri"/>
            </a:endParaRPr>
          </a:p>
          <a:p>
            <a:pPr marL="210185" indent="-197485">
              <a:lnSpc>
                <a:spcPct val="100000"/>
              </a:lnSpc>
              <a:spcBef>
                <a:spcPts val="145"/>
              </a:spcBef>
              <a:buSzPct val="118181"/>
              <a:buFont typeface="Wingdings"/>
              <a:buChar char=""/>
              <a:tabLst>
                <a:tab pos="210185" algn="l"/>
              </a:tabLst>
            </a:pPr>
            <a:r>
              <a:rPr sz="1100" dirty="0">
                <a:solidFill>
                  <a:srgbClr val="181818"/>
                </a:solidFill>
                <a:latin typeface="Calibri"/>
                <a:cs typeface="Calibri"/>
              </a:rPr>
              <a:t>Колеруется</a:t>
            </a:r>
            <a:r>
              <a:rPr sz="1100" spc="-3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81818"/>
                </a:solidFill>
                <a:latin typeface="Calibri"/>
                <a:cs typeface="Calibri"/>
              </a:rPr>
              <a:t>в</a:t>
            </a:r>
            <a:r>
              <a:rPr sz="1100" spc="-1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81818"/>
                </a:solidFill>
                <a:latin typeface="Calibri"/>
                <a:cs typeface="Calibri"/>
              </a:rPr>
              <a:t>цвета</a:t>
            </a:r>
            <a:r>
              <a:rPr sz="1100" spc="-1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181818"/>
                </a:solidFill>
                <a:latin typeface="Calibri"/>
                <a:cs typeface="Calibri"/>
              </a:rPr>
              <a:t>RAL</a:t>
            </a:r>
            <a:endParaRPr sz="1100">
              <a:latin typeface="Calibri"/>
              <a:cs typeface="Calibri"/>
            </a:endParaRPr>
          </a:p>
          <a:p>
            <a:pPr marL="210820" indent="-198120">
              <a:lnSpc>
                <a:spcPct val="100000"/>
              </a:lnSpc>
              <a:spcBef>
                <a:spcPts val="145"/>
              </a:spcBef>
              <a:buSzPct val="118181"/>
              <a:buFont typeface="Wingdings"/>
              <a:buChar char=""/>
              <a:tabLst>
                <a:tab pos="210820" algn="l"/>
              </a:tabLst>
            </a:pPr>
            <a:r>
              <a:rPr sz="1100" dirty="0">
                <a:solidFill>
                  <a:srgbClr val="181818"/>
                </a:solidFill>
                <a:latin typeface="Calibri"/>
                <a:cs typeface="Calibri"/>
              </a:rPr>
              <a:t>Выравнивание</a:t>
            </a:r>
            <a:r>
              <a:rPr sz="1100" spc="-5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181818"/>
                </a:solidFill>
                <a:latin typeface="Calibri"/>
                <a:cs typeface="Calibri"/>
              </a:rPr>
              <a:t>основания</a:t>
            </a:r>
            <a:endParaRPr sz="1100">
              <a:latin typeface="Calibri"/>
              <a:cs typeface="Calibri"/>
            </a:endParaRPr>
          </a:p>
          <a:p>
            <a:pPr marL="210185" indent="-197485">
              <a:lnSpc>
                <a:spcPct val="100000"/>
              </a:lnSpc>
              <a:spcBef>
                <a:spcPts val="145"/>
              </a:spcBef>
              <a:buSzPct val="118181"/>
              <a:buFont typeface="Wingdings"/>
              <a:buChar char=""/>
              <a:tabLst>
                <a:tab pos="210185" algn="l"/>
              </a:tabLst>
            </a:pPr>
            <a:r>
              <a:rPr sz="1100" dirty="0">
                <a:solidFill>
                  <a:srgbClr val="181818"/>
                </a:solidFill>
                <a:latin typeface="Calibri"/>
                <a:cs typeface="Calibri"/>
              </a:rPr>
              <a:t>Набор</a:t>
            </a:r>
            <a:r>
              <a:rPr sz="1100" spc="-3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181818"/>
                </a:solidFill>
                <a:latin typeface="Calibri"/>
                <a:cs typeface="Calibri"/>
              </a:rPr>
              <a:t>толщины</a:t>
            </a:r>
            <a:endParaRPr sz="1100">
              <a:latin typeface="Calibri"/>
              <a:cs typeface="Calibri"/>
            </a:endParaRPr>
          </a:p>
          <a:p>
            <a:pPr marL="210185" indent="-197485">
              <a:lnSpc>
                <a:spcPct val="100000"/>
              </a:lnSpc>
              <a:spcBef>
                <a:spcPts val="145"/>
              </a:spcBef>
              <a:buSzPct val="118181"/>
              <a:buFont typeface="Wingdings"/>
              <a:buChar char=""/>
              <a:tabLst>
                <a:tab pos="210185" algn="l"/>
              </a:tabLst>
            </a:pPr>
            <a:r>
              <a:rPr sz="1100" dirty="0">
                <a:solidFill>
                  <a:srgbClr val="181818"/>
                </a:solidFill>
                <a:latin typeface="Calibri"/>
                <a:cs typeface="Calibri"/>
              </a:rPr>
              <a:t>Финишный</a:t>
            </a:r>
            <a:r>
              <a:rPr sz="1100" spc="-3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181818"/>
                </a:solidFill>
                <a:latin typeface="Calibri"/>
                <a:cs typeface="Calibri"/>
              </a:rPr>
              <a:t>слой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23203" y="3532378"/>
            <a:ext cx="2400935" cy="1181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185" indent="-197485">
              <a:lnSpc>
                <a:spcPct val="100000"/>
              </a:lnSpc>
              <a:spcBef>
                <a:spcPts val="100"/>
              </a:spcBef>
              <a:buSzPct val="118181"/>
              <a:buFont typeface="Wingdings"/>
              <a:buChar char=""/>
              <a:tabLst>
                <a:tab pos="210185" algn="l"/>
              </a:tabLst>
            </a:pPr>
            <a:r>
              <a:rPr sz="1100" dirty="0">
                <a:solidFill>
                  <a:srgbClr val="181818"/>
                </a:solidFill>
                <a:latin typeface="Calibri"/>
                <a:cs typeface="Calibri"/>
              </a:rPr>
              <a:t>Только</a:t>
            </a:r>
            <a:r>
              <a:rPr sz="1100" spc="-5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81818"/>
                </a:solidFill>
                <a:latin typeface="Calibri"/>
                <a:cs typeface="Calibri"/>
              </a:rPr>
              <a:t>наливной</a:t>
            </a:r>
            <a:r>
              <a:rPr sz="1100" spc="-3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181818"/>
                </a:solidFill>
                <a:latin typeface="Calibri"/>
                <a:cs typeface="Calibri"/>
              </a:rPr>
              <a:t>состав</a:t>
            </a:r>
            <a:endParaRPr sz="1100">
              <a:latin typeface="Calibri"/>
              <a:cs typeface="Calibri"/>
            </a:endParaRPr>
          </a:p>
          <a:p>
            <a:pPr marL="210820" marR="319405" indent="-198120">
              <a:lnSpc>
                <a:spcPts val="1200"/>
              </a:lnSpc>
              <a:spcBef>
                <a:spcPts val="285"/>
              </a:spcBef>
              <a:buSzPct val="118181"/>
              <a:buFont typeface="Wingdings"/>
              <a:buChar char=""/>
              <a:tabLst>
                <a:tab pos="210820" algn="l"/>
              </a:tabLst>
            </a:pPr>
            <a:r>
              <a:rPr sz="1100" dirty="0">
                <a:solidFill>
                  <a:srgbClr val="181818"/>
                </a:solidFill>
                <a:latin typeface="Calibri"/>
                <a:cs typeface="Calibri"/>
              </a:rPr>
              <a:t>Фунцкия</a:t>
            </a:r>
            <a:r>
              <a:rPr sz="1100" spc="-2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81818"/>
                </a:solidFill>
                <a:latin typeface="Calibri"/>
                <a:cs typeface="Calibri"/>
              </a:rPr>
              <a:t>пола</a:t>
            </a:r>
            <a:r>
              <a:rPr sz="1100" spc="-1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81818"/>
                </a:solidFill>
                <a:latin typeface="Calibri"/>
                <a:cs typeface="Calibri"/>
              </a:rPr>
              <a:t>–</a:t>
            </a:r>
            <a:r>
              <a:rPr sz="1100" spc="-2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181818"/>
                </a:solidFill>
                <a:latin typeface="Calibri"/>
                <a:cs typeface="Calibri"/>
              </a:rPr>
              <a:t>отведение </a:t>
            </a:r>
            <a:r>
              <a:rPr sz="1100" dirty="0">
                <a:solidFill>
                  <a:srgbClr val="181818"/>
                </a:solidFill>
                <a:latin typeface="Calibri"/>
                <a:cs typeface="Calibri"/>
              </a:rPr>
              <a:t>статического</a:t>
            </a:r>
            <a:r>
              <a:rPr sz="1100" spc="-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181818"/>
                </a:solidFill>
                <a:latin typeface="Calibri"/>
                <a:cs typeface="Calibri"/>
              </a:rPr>
              <a:t>электричества</a:t>
            </a:r>
            <a:r>
              <a:rPr sz="110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181818"/>
                </a:solidFill>
                <a:latin typeface="Calibri"/>
                <a:cs typeface="Calibri"/>
              </a:rPr>
              <a:t>с</a:t>
            </a:r>
            <a:r>
              <a:rPr sz="1100" spc="-10" dirty="0">
                <a:solidFill>
                  <a:srgbClr val="181818"/>
                </a:solidFill>
                <a:latin typeface="Calibri"/>
                <a:cs typeface="Calibri"/>
              </a:rPr>
              <a:t> поверхности</a:t>
            </a:r>
            <a:r>
              <a:rPr sz="1100" dirty="0">
                <a:solidFill>
                  <a:srgbClr val="181818"/>
                </a:solidFill>
                <a:latin typeface="Calibri"/>
                <a:cs typeface="Calibri"/>
              </a:rPr>
              <a:t> через</a:t>
            </a:r>
            <a:r>
              <a:rPr sz="1100" spc="1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181818"/>
                </a:solidFill>
                <a:latin typeface="Calibri"/>
                <a:cs typeface="Calibri"/>
              </a:rPr>
              <a:t>графитовые</a:t>
            </a:r>
            <a:endParaRPr sz="1100">
              <a:latin typeface="Calibri"/>
              <a:cs typeface="Calibri"/>
            </a:endParaRPr>
          </a:p>
          <a:p>
            <a:pPr marL="210820" marR="5080">
              <a:lnSpc>
                <a:spcPts val="1200"/>
              </a:lnSpc>
            </a:pPr>
            <a:r>
              <a:rPr sz="1100" dirty="0">
                <a:solidFill>
                  <a:srgbClr val="181818"/>
                </a:solidFill>
                <a:latin typeface="Calibri"/>
                <a:cs typeface="Calibri"/>
              </a:rPr>
              <a:t>волокна</a:t>
            </a:r>
            <a:r>
              <a:rPr sz="1100" spc="-4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81818"/>
                </a:solidFill>
                <a:latin typeface="Calibri"/>
                <a:cs typeface="Calibri"/>
              </a:rPr>
              <a:t>в</a:t>
            </a:r>
            <a:r>
              <a:rPr sz="1100" spc="-1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81818"/>
                </a:solidFill>
                <a:latin typeface="Calibri"/>
                <a:cs typeface="Calibri"/>
              </a:rPr>
              <a:t>составе</a:t>
            </a:r>
            <a:r>
              <a:rPr sz="1100" spc="-3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81818"/>
                </a:solidFill>
                <a:latin typeface="Calibri"/>
                <a:cs typeface="Calibri"/>
              </a:rPr>
              <a:t>смолы</a:t>
            </a:r>
            <a:r>
              <a:rPr sz="1100" spc="-2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81818"/>
                </a:solidFill>
                <a:latin typeface="Calibri"/>
                <a:cs typeface="Calibri"/>
              </a:rPr>
              <a:t>на</a:t>
            </a:r>
            <a:r>
              <a:rPr sz="1100" spc="-10" dirty="0">
                <a:solidFill>
                  <a:srgbClr val="181818"/>
                </a:solidFill>
                <a:latin typeface="Calibri"/>
                <a:cs typeface="Calibri"/>
              </a:rPr>
              <a:t> медные </a:t>
            </a:r>
            <a:r>
              <a:rPr sz="1100" dirty="0">
                <a:solidFill>
                  <a:srgbClr val="181818"/>
                </a:solidFill>
                <a:latin typeface="Calibri"/>
                <a:cs typeface="Calibri"/>
              </a:rPr>
              <a:t>ленты</a:t>
            </a:r>
            <a:r>
              <a:rPr sz="1100" spc="-2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81818"/>
                </a:solidFill>
                <a:latin typeface="Calibri"/>
                <a:cs typeface="Calibri"/>
              </a:rPr>
              <a:t>и</a:t>
            </a:r>
            <a:r>
              <a:rPr sz="1100" spc="-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81818"/>
                </a:solidFill>
                <a:latin typeface="Calibri"/>
                <a:cs typeface="Calibri"/>
              </a:rPr>
              <a:t>через</a:t>
            </a:r>
            <a:r>
              <a:rPr sz="1100" spc="-1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81818"/>
                </a:solidFill>
                <a:latin typeface="Calibri"/>
                <a:cs typeface="Calibri"/>
              </a:rPr>
              <a:t>них</a:t>
            </a:r>
            <a:r>
              <a:rPr sz="1100" spc="-2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81818"/>
                </a:solidFill>
                <a:latin typeface="Calibri"/>
                <a:cs typeface="Calibri"/>
              </a:rPr>
              <a:t>на</a:t>
            </a:r>
            <a:r>
              <a:rPr sz="1100" spc="-10" dirty="0">
                <a:solidFill>
                  <a:srgbClr val="181818"/>
                </a:solidFill>
                <a:latin typeface="Calibri"/>
                <a:cs typeface="Calibri"/>
              </a:rPr>
              <a:t> заземление</a:t>
            </a:r>
            <a:endParaRPr sz="1100">
              <a:latin typeface="Calibri"/>
              <a:cs typeface="Calibri"/>
            </a:endParaRPr>
          </a:p>
          <a:p>
            <a:pPr marL="210820" indent="-198120">
              <a:lnSpc>
                <a:spcPct val="100000"/>
              </a:lnSpc>
              <a:spcBef>
                <a:spcPts val="125"/>
              </a:spcBef>
              <a:buSzPct val="118181"/>
              <a:buFont typeface="Wingdings"/>
              <a:buChar char=""/>
              <a:tabLst>
                <a:tab pos="210820" algn="l"/>
              </a:tabLst>
            </a:pPr>
            <a:r>
              <a:rPr sz="1100" dirty="0">
                <a:solidFill>
                  <a:srgbClr val="181818"/>
                </a:solidFill>
                <a:latin typeface="Calibri"/>
                <a:cs typeface="Calibri"/>
              </a:rPr>
              <a:t>Финишный</a:t>
            </a:r>
            <a:r>
              <a:rPr sz="1100" spc="-5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181818"/>
                </a:solidFill>
                <a:latin typeface="Calibri"/>
                <a:cs typeface="Calibri"/>
              </a:rPr>
              <a:t>слой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60548" y="803148"/>
            <a:ext cx="11430" cy="3490595"/>
          </a:xfrm>
          <a:custGeom>
            <a:avLst/>
            <a:gdLst/>
            <a:ahLst/>
            <a:cxnLst/>
            <a:rect l="l" t="t" r="r" b="b"/>
            <a:pathLst>
              <a:path w="11430" h="3490595">
                <a:moveTo>
                  <a:pt x="11175" y="3490175"/>
                </a:moveTo>
                <a:lnTo>
                  <a:pt x="0" y="0"/>
                </a:lnTo>
              </a:path>
            </a:pathLst>
          </a:custGeom>
          <a:ln w="9144">
            <a:solidFill>
              <a:srgbClr val="17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50279" y="784859"/>
            <a:ext cx="39370" cy="3574415"/>
          </a:xfrm>
          <a:custGeom>
            <a:avLst/>
            <a:gdLst/>
            <a:ahLst/>
            <a:cxnLst/>
            <a:rect l="l" t="t" r="r" b="b"/>
            <a:pathLst>
              <a:path w="39370" h="3574415">
                <a:moveTo>
                  <a:pt x="39243" y="3574021"/>
                </a:moveTo>
                <a:lnTo>
                  <a:pt x="0" y="0"/>
                </a:lnTo>
              </a:path>
            </a:pathLst>
          </a:custGeom>
          <a:ln w="9144">
            <a:solidFill>
              <a:srgbClr val="17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179311" y="2643886"/>
            <a:ext cx="2677160" cy="621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9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181818"/>
                </a:solidFill>
                <a:latin typeface="Calibri"/>
                <a:cs typeface="Calibri"/>
              </a:rPr>
              <a:t>Двухкомпонентный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500"/>
              </a:lnSpc>
            </a:pPr>
            <a:r>
              <a:rPr sz="1400" b="1" spc="-10" dirty="0">
                <a:solidFill>
                  <a:srgbClr val="181818"/>
                </a:solidFill>
                <a:latin typeface="Calibri"/>
                <a:cs typeface="Calibri"/>
              </a:rPr>
              <a:t>полиуретановый</a:t>
            </a:r>
            <a:r>
              <a:rPr sz="1400" b="1" spc="2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181818"/>
                </a:solidFill>
                <a:latin typeface="Calibri"/>
                <a:cs typeface="Calibri"/>
              </a:rPr>
              <a:t>антистатический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590"/>
              </a:lnSpc>
            </a:pPr>
            <a:r>
              <a:rPr sz="1400" b="1" spc="-10" dirty="0">
                <a:solidFill>
                  <a:srgbClr val="181818"/>
                </a:solidFill>
                <a:latin typeface="Calibri"/>
                <a:cs typeface="Calibri"/>
              </a:rPr>
              <a:t>(токоотводящий)</a:t>
            </a:r>
            <a:r>
              <a:rPr sz="1400" b="1" spc="-3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81818"/>
                </a:solidFill>
                <a:latin typeface="Calibri"/>
                <a:cs typeface="Calibri"/>
              </a:rPr>
              <a:t>наливной</a:t>
            </a:r>
            <a:r>
              <a:rPr sz="1400" b="1" spc="-4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181818"/>
                </a:solidFill>
                <a:latin typeface="Calibri"/>
                <a:cs typeface="Calibri"/>
              </a:rPr>
              <a:t>состав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89979" y="2313508"/>
            <a:ext cx="204343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E1231C"/>
                </a:solidFill>
                <a:latin typeface="Calibri"/>
                <a:cs typeface="Calibri"/>
              </a:rPr>
              <a:t>ТН-</a:t>
            </a:r>
            <a:r>
              <a:rPr sz="1400" b="1" spc="-10" dirty="0">
                <a:solidFill>
                  <a:srgbClr val="E1231C"/>
                </a:solidFill>
                <a:latin typeface="Calibri"/>
                <a:cs typeface="Calibri"/>
              </a:rPr>
              <a:t>ПОЛ</a:t>
            </a:r>
            <a:r>
              <a:rPr sz="1400" b="1" spc="-40" dirty="0">
                <a:solidFill>
                  <a:srgbClr val="E1231C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E1231C"/>
                </a:solidFill>
                <a:latin typeface="Calibri"/>
                <a:cs typeface="Calibri"/>
              </a:rPr>
              <a:t>НАЛИВНОЙ</a:t>
            </a:r>
            <a:r>
              <a:rPr sz="1400" b="1" spc="-45" dirty="0">
                <a:solidFill>
                  <a:srgbClr val="E1231C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E1231C"/>
                </a:solidFill>
                <a:latin typeface="Calibri"/>
                <a:cs typeface="Calibri"/>
              </a:rPr>
              <a:t>ПУ</a:t>
            </a:r>
            <a:r>
              <a:rPr sz="1400" b="1" spc="-15" dirty="0">
                <a:solidFill>
                  <a:srgbClr val="E1231C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E1231C"/>
                </a:solidFill>
                <a:latin typeface="Calibri"/>
                <a:cs typeface="Calibri"/>
              </a:rPr>
              <a:t>АС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21335" y="742231"/>
            <a:ext cx="2101334" cy="1566585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760">
              <a:lnSpc>
                <a:spcPct val="100000"/>
              </a:lnSpc>
              <a:spcBef>
                <a:spcPts val="100"/>
              </a:spcBef>
            </a:pPr>
            <a:r>
              <a:rPr dirty="0"/>
              <a:t>СИСТЕМЫ</a:t>
            </a:r>
            <a:r>
              <a:rPr spc="-75" dirty="0"/>
              <a:t> </a:t>
            </a:r>
            <a:r>
              <a:rPr dirty="0"/>
              <a:t>НАЛИВНЫХ</a:t>
            </a:r>
            <a:r>
              <a:rPr spc="-90" dirty="0"/>
              <a:t> </a:t>
            </a:r>
            <a:r>
              <a:rPr dirty="0"/>
              <a:t>ПОЛОВ</a:t>
            </a:r>
            <a:r>
              <a:rPr spc="-55" dirty="0"/>
              <a:t> </a:t>
            </a:r>
            <a:r>
              <a:rPr spc="-10" dirty="0"/>
              <a:t>TAIKOR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12048" y="242696"/>
            <a:ext cx="6038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30" dirty="0">
                <a:solidFill>
                  <a:srgbClr val="181818"/>
                </a:solidFill>
                <a:latin typeface="Calibri"/>
                <a:cs typeface="Calibri"/>
              </a:rPr>
              <a:t>TAIKOR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8540" y="215900"/>
            <a:ext cx="4331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TAIKOR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АССОРТИМЕНТ</a:t>
            </a:r>
            <a:r>
              <a:rPr sz="18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ПО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НАПРАВЛЕНИЯМ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6790" y="1697227"/>
            <a:ext cx="3860800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1510"/>
              </a:lnSpc>
              <a:spcBef>
                <a:spcPts val="295"/>
              </a:spcBef>
            </a:pPr>
            <a:r>
              <a:rPr sz="1400" b="1" spc="-10" dirty="0">
                <a:solidFill>
                  <a:srgbClr val="181818"/>
                </a:solidFill>
                <a:latin typeface="Calibri"/>
                <a:cs typeface="Calibri"/>
              </a:rPr>
              <a:t>ВНУТРЕННЕЕ </a:t>
            </a:r>
            <a:r>
              <a:rPr sz="1400" b="1" dirty="0">
                <a:solidFill>
                  <a:srgbClr val="181818"/>
                </a:solidFill>
                <a:latin typeface="Calibri"/>
                <a:cs typeface="Calibri"/>
              </a:rPr>
              <a:t>ЗАЩИТНОЕ</a:t>
            </a:r>
            <a:r>
              <a:rPr sz="1400" b="1" spc="-1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81818"/>
                </a:solidFill>
                <a:latin typeface="Calibri"/>
                <a:cs typeface="Calibri"/>
              </a:rPr>
              <a:t>ПОКРЫТИЕ</a:t>
            </a:r>
            <a:r>
              <a:rPr sz="1400" b="1" spc="-1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181818"/>
                </a:solidFill>
                <a:latin typeface="Calibri"/>
                <a:cs typeface="Calibri"/>
              </a:rPr>
              <a:t>СТАЛЬНЫХ</a:t>
            </a:r>
            <a:r>
              <a:rPr sz="1400" b="1" spc="-3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b="1" spc="-50" dirty="0">
                <a:solidFill>
                  <a:srgbClr val="181818"/>
                </a:solidFill>
                <a:latin typeface="Calibri"/>
                <a:cs typeface="Calibri"/>
              </a:rPr>
              <a:t>И </a:t>
            </a:r>
            <a:r>
              <a:rPr sz="1400" b="1" dirty="0">
                <a:solidFill>
                  <a:srgbClr val="181818"/>
                </a:solidFill>
                <a:latin typeface="Calibri"/>
                <a:cs typeface="Calibri"/>
              </a:rPr>
              <a:t>БЕТОННЫХ</a:t>
            </a:r>
            <a:r>
              <a:rPr sz="1400" b="1" spc="-6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181818"/>
                </a:solidFill>
                <a:latin typeface="Calibri"/>
                <a:cs typeface="Calibri"/>
              </a:rPr>
              <a:t>РЕЗЕРВУАРОВ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9403" y="2447645"/>
            <a:ext cx="4538345" cy="65659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400" b="1" spc="-10" dirty="0">
                <a:solidFill>
                  <a:srgbClr val="181818"/>
                </a:solidFill>
                <a:latin typeface="Calibri"/>
                <a:cs typeface="Calibri"/>
              </a:rPr>
              <a:t>АНТИКОРРОЗИЯ</a:t>
            </a:r>
            <a:r>
              <a:rPr sz="1400" b="1" spc="-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181818"/>
                </a:solidFill>
                <a:latin typeface="Calibri"/>
                <a:cs typeface="Calibri"/>
              </a:rPr>
              <a:t>СТАЛЬНЫХ</a:t>
            </a:r>
            <a:r>
              <a:rPr sz="1400" b="1" spc="-2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181818"/>
                </a:solidFill>
                <a:latin typeface="Calibri"/>
                <a:cs typeface="Calibri"/>
              </a:rPr>
              <a:t>КОНСТРУКЦИЙ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400" b="1" spc="-10" dirty="0">
                <a:solidFill>
                  <a:srgbClr val="181818"/>
                </a:solidFill>
                <a:latin typeface="Calibri"/>
                <a:cs typeface="Calibri"/>
              </a:rPr>
              <a:t>ОГНЕЗАЩИТНЫЕ</a:t>
            </a:r>
            <a:r>
              <a:rPr sz="1400" b="1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181818"/>
                </a:solidFill>
                <a:latin typeface="Calibri"/>
                <a:cs typeface="Calibri"/>
              </a:rPr>
              <a:t>СОСТАВЫ</a:t>
            </a:r>
            <a:r>
              <a:rPr sz="1400" b="1" spc="-1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81818"/>
                </a:solidFill>
                <a:latin typeface="Calibri"/>
                <a:cs typeface="Calibri"/>
              </a:rPr>
              <a:t>ДЛЯ</a:t>
            </a:r>
            <a:r>
              <a:rPr sz="1400" b="1" spc="-1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181818"/>
                </a:solidFill>
                <a:latin typeface="Calibri"/>
                <a:cs typeface="Calibri"/>
              </a:rPr>
              <a:t>СТАЛЬНЫХ</a:t>
            </a:r>
            <a:r>
              <a:rPr sz="1400" b="1" spc="-10" dirty="0">
                <a:solidFill>
                  <a:srgbClr val="181818"/>
                </a:solidFill>
                <a:latin typeface="Calibri"/>
                <a:cs typeface="Calibri"/>
              </a:rPr>
              <a:t> КОНСТРУКЦИЙ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6414" y="3522091"/>
            <a:ext cx="31794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181818"/>
                </a:solidFill>
                <a:latin typeface="Calibri"/>
                <a:cs typeface="Calibri"/>
              </a:rPr>
              <a:t>ЗАЩИТНОЕ</a:t>
            </a:r>
            <a:r>
              <a:rPr sz="1400" b="1" spc="-20" dirty="0">
                <a:solidFill>
                  <a:srgbClr val="181818"/>
                </a:solidFill>
                <a:latin typeface="Calibri"/>
                <a:cs typeface="Calibri"/>
              </a:rPr>
              <a:t> ОКРАСОЧНОЕ</a:t>
            </a:r>
            <a:r>
              <a:rPr sz="1400" b="1" spc="-2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81818"/>
                </a:solidFill>
                <a:latin typeface="Calibri"/>
                <a:cs typeface="Calibri"/>
              </a:rPr>
              <a:t>ПОКРЫТИЕ</a:t>
            </a:r>
            <a:r>
              <a:rPr sz="1400" b="1" spc="-2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181818"/>
                </a:solidFill>
                <a:latin typeface="Calibri"/>
                <a:cs typeface="Calibri"/>
              </a:rPr>
              <a:t>ЖБ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9403" y="4317593"/>
            <a:ext cx="4629150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1510"/>
              </a:lnSpc>
              <a:spcBef>
                <a:spcPts val="295"/>
              </a:spcBef>
            </a:pPr>
            <a:r>
              <a:rPr sz="1400" b="1" spc="-10" dirty="0">
                <a:solidFill>
                  <a:srgbClr val="181818"/>
                </a:solidFill>
                <a:latin typeface="Calibri"/>
                <a:cs typeface="Calibri"/>
              </a:rPr>
              <a:t>ГИДРОИЗОЛЯЦИЯ</a:t>
            </a:r>
            <a:r>
              <a:rPr sz="1400" b="1" spc="-1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181818"/>
                </a:solidFill>
                <a:latin typeface="Calibri"/>
                <a:cs typeface="Calibri"/>
              </a:rPr>
              <a:t>ЭЛАСТИЧНАЯ</a:t>
            </a:r>
            <a:r>
              <a:rPr sz="1400" b="1" spc="-3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81818"/>
                </a:solidFill>
                <a:latin typeface="Calibri"/>
                <a:cs typeface="Calibri"/>
              </a:rPr>
              <a:t>НА</a:t>
            </a:r>
            <a:r>
              <a:rPr sz="1400" b="1" spc="3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181818"/>
                </a:solidFill>
                <a:latin typeface="Calibri"/>
                <a:cs typeface="Calibri"/>
              </a:rPr>
              <a:t>ПОЛИУРЕТАНОВОЙ</a:t>
            </a:r>
            <a:r>
              <a:rPr sz="1400" b="1" spc="-1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181818"/>
                </a:solidFill>
                <a:latin typeface="Calibri"/>
                <a:cs typeface="Calibri"/>
              </a:rPr>
              <a:t>(ПУ) </a:t>
            </a:r>
            <a:r>
              <a:rPr sz="1400" b="1" spc="-10" dirty="0">
                <a:solidFill>
                  <a:srgbClr val="181818"/>
                </a:solidFill>
                <a:latin typeface="Calibri"/>
                <a:cs typeface="Calibri"/>
              </a:rPr>
              <a:t>ОСНОВЕ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9403" y="876147"/>
            <a:ext cx="3925570" cy="61404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400" b="1" spc="-10" dirty="0">
                <a:solidFill>
                  <a:srgbClr val="181818"/>
                </a:solidFill>
                <a:latin typeface="Calibri"/>
                <a:cs typeface="Calibri"/>
              </a:rPr>
              <a:t>ПРОМЫШЛЕННЫЕ</a:t>
            </a:r>
            <a:r>
              <a:rPr sz="1400" b="1" spc="2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181818"/>
                </a:solidFill>
                <a:latin typeface="Calibri"/>
                <a:cs typeface="Calibri"/>
              </a:rPr>
              <a:t>ПОЛЫ: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400" b="1" dirty="0">
                <a:solidFill>
                  <a:srgbClr val="181818"/>
                </a:solidFill>
                <a:latin typeface="Calibri"/>
                <a:cs typeface="Calibri"/>
              </a:rPr>
              <a:t>наливные,</a:t>
            </a:r>
            <a:r>
              <a:rPr sz="1400" b="1" spc="-4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181818"/>
                </a:solidFill>
                <a:latin typeface="Calibri"/>
                <a:cs typeface="Calibri"/>
              </a:rPr>
              <a:t>пропитка,</a:t>
            </a:r>
            <a:r>
              <a:rPr sz="1400" b="1" spc="-5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81818"/>
                </a:solidFill>
                <a:latin typeface="Calibri"/>
                <a:cs typeface="Calibri"/>
              </a:rPr>
              <a:t>окраска,</a:t>
            </a:r>
            <a:r>
              <a:rPr sz="1400" b="1" spc="-3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181818"/>
                </a:solidFill>
                <a:latin typeface="Calibri"/>
                <a:cs typeface="Calibri"/>
              </a:rPr>
              <a:t>кварцнаполненный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889747" y="787908"/>
            <a:ext cx="1043940" cy="666115"/>
            <a:chOff x="7889747" y="787908"/>
            <a:chExt cx="1043940" cy="66611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98891" y="797052"/>
              <a:ext cx="1025651" cy="6477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894319" y="792480"/>
              <a:ext cx="1035050" cy="657225"/>
            </a:xfrm>
            <a:custGeom>
              <a:avLst/>
              <a:gdLst/>
              <a:ahLst/>
              <a:cxnLst/>
              <a:rect l="l" t="t" r="r" b="b"/>
              <a:pathLst>
                <a:path w="1035050" h="657225">
                  <a:moveTo>
                    <a:pt x="0" y="656844"/>
                  </a:moveTo>
                  <a:lnTo>
                    <a:pt x="1034796" y="656844"/>
                  </a:lnTo>
                  <a:lnTo>
                    <a:pt x="1034796" y="0"/>
                  </a:lnTo>
                  <a:lnTo>
                    <a:pt x="0" y="0"/>
                  </a:lnTo>
                  <a:lnTo>
                    <a:pt x="0" y="656844"/>
                  </a:lnTo>
                  <a:close/>
                </a:path>
              </a:pathLst>
            </a:custGeom>
            <a:ln w="9144">
              <a:solidFill>
                <a:srgbClr val="C1C1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41919" y="1609344"/>
            <a:ext cx="1211579" cy="690371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6701028" y="804672"/>
            <a:ext cx="1137285" cy="652780"/>
            <a:chOff x="6701028" y="804672"/>
            <a:chExt cx="1137285" cy="652780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10172" y="813816"/>
              <a:ext cx="1118616" cy="63398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705600" y="809244"/>
              <a:ext cx="1127760" cy="643255"/>
            </a:xfrm>
            <a:custGeom>
              <a:avLst/>
              <a:gdLst/>
              <a:ahLst/>
              <a:cxnLst/>
              <a:rect l="l" t="t" r="r" b="b"/>
              <a:pathLst>
                <a:path w="1127759" h="643255">
                  <a:moveTo>
                    <a:pt x="0" y="643127"/>
                  </a:moveTo>
                  <a:lnTo>
                    <a:pt x="1127759" y="643127"/>
                  </a:lnTo>
                  <a:lnTo>
                    <a:pt x="1127759" y="0"/>
                  </a:lnTo>
                  <a:lnTo>
                    <a:pt x="0" y="0"/>
                  </a:lnTo>
                  <a:lnTo>
                    <a:pt x="0" y="643127"/>
                  </a:lnTo>
                  <a:close/>
                </a:path>
              </a:pathLst>
            </a:custGeom>
            <a:ln w="9144">
              <a:solidFill>
                <a:srgbClr val="C1C1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78384" y="860297"/>
            <a:ext cx="257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solidFill>
                  <a:srgbClr val="E1231C"/>
                </a:solidFill>
                <a:latin typeface="Calibri"/>
                <a:cs typeface="Calibri"/>
              </a:rPr>
              <a:t>1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6801" y="1438970"/>
            <a:ext cx="276860" cy="2482215"/>
          </a:xfrm>
          <a:prstGeom prst="rect">
            <a:avLst/>
          </a:prstGeom>
        </p:spPr>
        <p:txBody>
          <a:bodyPr vert="horz" wrap="square" lIns="0" tIns="278765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2195"/>
              </a:spcBef>
            </a:pPr>
            <a:r>
              <a:rPr sz="3600" spc="-50" dirty="0">
                <a:solidFill>
                  <a:srgbClr val="E1231C"/>
                </a:solidFill>
                <a:latin typeface="Calibri"/>
                <a:cs typeface="Calibri"/>
              </a:rPr>
              <a:t>2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95"/>
              </a:spcBef>
            </a:pPr>
            <a:r>
              <a:rPr sz="3600" spc="-50" dirty="0">
                <a:solidFill>
                  <a:srgbClr val="E1231C"/>
                </a:solidFill>
                <a:latin typeface="Calibri"/>
                <a:cs typeface="Calibri"/>
              </a:rPr>
              <a:t>3</a:t>
            </a:r>
            <a:endParaRPr sz="360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  <a:spcBef>
                <a:spcPts val="2190"/>
              </a:spcBef>
            </a:pPr>
            <a:r>
              <a:rPr sz="3600" spc="-50" dirty="0">
                <a:solidFill>
                  <a:srgbClr val="E1231C"/>
                </a:solidFill>
                <a:latin typeface="Calibri"/>
                <a:cs typeface="Calibri"/>
              </a:rPr>
              <a:t>4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10171" y="1603186"/>
            <a:ext cx="969264" cy="707197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722364" y="2391155"/>
            <a:ext cx="957072" cy="743712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25411" y="4186428"/>
            <a:ext cx="1097279" cy="836676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14131" y="4186428"/>
            <a:ext cx="1053083" cy="836676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276859" y="4248099"/>
            <a:ext cx="257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solidFill>
                  <a:srgbClr val="E1231C"/>
                </a:solidFill>
                <a:latin typeface="Calibri"/>
                <a:cs typeface="Calibri"/>
              </a:rPr>
              <a:t>5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23" name="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760207" y="2371229"/>
            <a:ext cx="1203959" cy="783450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725411" y="3211067"/>
            <a:ext cx="1171955" cy="906780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959852" y="3203448"/>
            <a:ext cx="990600" cy="896111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777228" y="1513009"/>
            <a:ext cx="5817235" cy="88900"/>
            <a:chOff x="777228" y="1513009"/>
            <a:chExt cx="5817235" cy="88900"/>
          </a:xfrm>
        </p:grpSpPr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7228" y="1513009"/>
              <a:ext cx="5817155" cy="8884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811529" y="1540001"/>
              <a:ext cx="5759450" cy="0"/>
            </a:xfrm>
            <a:custGeom>
              <a:avLst/>
              <a:gdLst/>
              <a:ahLst/>
              <a:cxnLst/>
              <a:rect l="l" t="t" r="r" b="b"/>
              <a:pathLst>
                <a:path w="5759450">
                  <a:moveTo>
                    <a:pt x="0" y="0"/>
                  </a:moveTo>
                  <a:lnTo>
                    <a:pt x="5759196" y="0"/>
                  </a:lnTo>
                </a:path>
              </a:pathLst>
            </a:custGeom>
            <a:ln w="25908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777228" y="2364925"/>
            <a:ext cx="5817235" cy="88900"/>
            <a:chOff x="777228" y="2364925"/>
            <a:chExt cx="5817235" cy="88900"/>
          </a:xfrm>
        </p:grpSpPr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7228" y="2364925"/>
              <a:ext cx="5817155" cy="88847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811529" y="2391918"/>
              <a:ext cx="5759450" cy="0"/>
            </a:xfrm>
            <a:custGeom>
              <a:avLst/>
              <a:gdLst/>
              <a:ahLst/>
              <a:cxnLst/>
              <a:rect l="l" t="t" r="r" b="b"/>
              <a:pathLst>
                <a:path w="5759450">
                  <a:moveTo>
                    <a:pt x="0" y="0"/>
                  </a:moveTo>
                  <a:lnTo>
                    <a:pt x="5759196" y="0"/>
                  </a:lnTo>
                </a:path>
              </a:pathLst>
            </a:custGeom>
            <a:ln w="25908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777228" y="3184837"/>
            <a:ext cx="5817235" cy="88900"/>
            <a:chOff x="777228" y="3184837"/>
            <a:chExt cx="5817235" cy="88900"/>
          </a:xfrm>
        </p:grpSpPr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7228" y="3184837"/>
              <a:ext cx="5817155" cy="88847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811529" y="3211829"/>
              <a:ext cx="5759450" cy="0"/>
            </a:xfrm>
            <a:custGeom>
              <a:avLst/>
              <a:gdLst/>
              <a:ahLst/>
              <a:cxnLst/>
              <a:rect l="l" t="t" r="r" b="b"/>
              <a:pathLst>
                <a:path w="5759450">
                  <a:moveTo>
                    <a:pt x="0" y="0"/>
                  </a:moveTo>
                  <a:lnTo>
                    <a:pt x="5759196" y="0"/>
                  </a:lnTo>
                </a:path>
              </a:pathLst>
            </a:custGeom>
            <a:ln w="25908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777228" y="4073392"/>
            <a:ext cx="5817235" cy="88900"/>
            <a:chOff x="777228" y="4073392"/>
            <a:chExt cx="5817235" cy="88900"/>
          </a:xfrm>
        </p:grpSpPr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7228" y="4073392"/>
              <a:ext cx="5817155" cy="8884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811529" y="4100322"/>
              <a:ext cx="5759450" cy="0"/>
            </a:xfrm>
            <a:custGeom>
              <a:avLst/>
              <a:gdLst/>
              <a:ahLst/>
              <a:cxnLst/>
              <a:rect l="l" t="t" r="r" b="b"/>
              <a:pathLst>
                <a:path w="5759450">
                  <a:moveTo>
                    <a:pt x="0" y="0"/>
                  </a:moveTo>
                  <a:lnTo>
                    <a:pt x="5759196" y="0"/>
                  </a:lnTo>
                </a:path>
              </a:pathLst>
            </a:custGeom>
            <a:ln w="25908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12048" y="242696"/>
            <a:ext cx="6038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30" dirty="0">
                <a:solidFill>
                  <a:srgbClr val="181818"/>
                </a:solidFill>
                <a:latin typeface="Calibri"/>
                <a:cs typeface="Calibri"/>
              </a:rPr>
              <a:t>TAIKOR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9917" y="4838014"/>
            <a:ext cx="7952740" cy="128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65"/>
              </a:lnSpc>
              <a:tabLst>
                <a:tab pos="5545455" algn="l"/>
                <a:tab pos="7847965" algn="l"/>
              </a:tabLst>
            </a:pPr>
            <a:r>
              <a:rPr sz="800" dirty="0">
                <a:solidFill>
                  <a:srgbClr val="7E7E7E"/>
                </a:solidFill>
                <a:latin typeface="Calibri"/>
                <a:cs typeface="Calibri"/>
              </a:rPr>
              <a:t>ЗНАНИЕ.</a:t>
            </a:r>
            <a:r>
              <a:rPr sz="800" spc="-5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7E7E7E"/>
                </a:solidFill>
                <a:latin typeface="Calibri"/>
                <a:cs typeface="Calibri"/>
              </a:rPr>
              <a:t>ОПЫТ.</a:t>
            </a:r>
            <a:r>
              <a:rPr sz="800" spc="-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7E7E7E"/>
                </a:solidFill>
                <a:latin typeface="Calibri"/>
                <a:cs typeface="Calibri"/>
              </a:rPr>
              <a:t>МАСТЕРСТВО.</a:t>
            </a:r>
            <a:r>
              <a:rPr sz="800" dirty="0">
                <a:solidFill>
                  <a:srgbClr val="7E7E7E"/>
                </a:solidFill>
                <a:latin typeface="Calibri"/>
                <a:cs typeface="Calibri"/>
              </a:rPr>
              <a:t>	</a:t>
            </a:r>
            <a:r>
              <a:rPr sz="1200" spc="-15" baseline="-13888" dirty="0">
                <a:solidFill>
                  <a:srgbClr val="7E7E7E"/>
                </a:solidFill>
                <a:latin typeface="Calibri"/>
                <a:cs typeface="Calibri"/>
              </a:rPr>
              <a:t>01.07.2024</a:t>
            </a:r>
            <a:r>
              <a:rPr sz="1200" baseline="-13888" dirty="0">
                <a:solidFill>
                  <a:srgbClr val="7E7E7E"/>
                </a:solidFill>
                <a:latin typeface="Calibri"/>
                <a:cs typeface="Calibri"/>
              </a:rPr>
              <a:t>	</a:t>
            </a:r>
            <a:r>
              <a:rPr sz="1200" spc="-37" baseline="-13888" dirty="0">
                <a:solidFill>
                  <a:srgbClr val="7E7E7E"/>
                </a:solidFill>
                <a:latin typeface="Calibri"/>
                <a:cs typeface="Calibri"/>
              </a:rPr>
              <a:t>21</a:t>
            </a:r>
            <a:endParaRPr sz="1200" baseline="-13888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5777" y="162305"/>
            <a:ext cx="19456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E1231C"/>
                </a:solidFill>
                <a:latin typeface="Calibri"/>
                <a:cs typeface="Calibri"/>
              </a:rPr>
              <a:t>ПЛЮСЫ</a:t>
            </a:r>
            <a:r>
              <a:rPr sz="1800" b="1" spc="-15" dirty="0">
                <a:solidFill>
                  <a:srgbClr val="E1231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1231C"/>
                </a:solidFill>
                <a:latin typeface="Calibri"/>
                <a:cs typeface="Calibri"/>
              </a:rPr>
              <a:t>/</a:t>
            </a:r>
            <a:r>
              <a:rPr sz="1800" b="1" spc="-30" dirty="0">
                <a:solidFill>
                  <a:srgbClr val="E1231C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E1231C"/>
                </a:solidFill>
                <a:latin typeface="Calibri"/>
                <a:cs typeface="Calibri"/>
              </a:rPr>
              <a:t>МИНУСЫ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83781" y="700405"/>
          <a:ext cx="8615680" cy="4325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42460"/>
                <a:gridCol w="4173220"/>
              </a:tblGrid>
              <a:tr h="254000">
                <a:tc>
                  <a:txBody>
                    <a:bodyPr/>
                    <a:lstStyle/>
                    <a:p>
                      <a:pPr marL="94615" algn="ctr">
                        <a:lnSpc>
                          <a:spcPts val="1670"/>
                        </a:lnSpc>
                        <a:spcBef>
                          <a:spcPts val="229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ЭПОКСИДНЫЙ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solidFill>
                      <a:srgbClr val="E0221C"/>
                    </a:solidFill>
                  </a:tcPr>
                </a:tc>
                <a:tc>
                  <a:txBody>
                    <a:bodyPr/>
                    <a:lstStyle/>
                    <a:p>
                      <a:pPr marL="95885" algn="ctr">
                        <a:lnSpc>
                          <a:spcPts val="1670"/>
                        </a:lnSpc>
                        <a:spcBef>
                          <a:spcPts val="229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ПОЛИУРЕТАНОВЫЙ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A6A6A6"/>
                      </a:solidFill>
                      <a:prstDash val="solid"/>
                    </a:lnT>
                    <a:solidFill>
                      <a:srgbClr val="E0221C"/>
                    </a:solidFill>
                  </a:tcPr>
                </a:tc>
              </a:tr>
              <a:tr h="8693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200" dirty="0">
                          <a:solidFill>
                            <a:srgbClr val="E1231C"/>
                          </a:solidFill>
                          <a:latin typeface="Franklin Gothic Medium"/>
                          <a:cs typeface="Franklin Gothic Medium"/>
                        </a:rPr>
                        <a:t>+</a:t>
                      </a:r>
                      <a:r>
                        <a:rPr sz="1200" spc="340" dirty="0">
                          <a:solidFill>
                            <a:srgbClr val="E1231C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Высокая</a:t>
                      </a:r>
                      <a:r>
                        <a:rPr sz="1200" spc="-15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прочность</a:t>
                      </a:r>
                      <a:r>
                        <a:rPr sz="1200" spc="-45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spc="-35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твёрдость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E1231C"/>
                          </a:solidFill>
                          <a:latin typeface="Franklin Gothic Medium"/>
                          <a:cs typeface="Franklin Gothic Medium"/>
                        </a:rPr>
                        <a:t>+</a:t>
                      </a:r>
                      <a:r>
                        <a:rPr sz="1200" spc="395" dirty="0">
                          <a:solidFill>
                            <a:srgbClr val="E1231C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200" spc="-1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Износостойкость</a:t>
                      </a:r>
                      <a:r>
                        <a:rPr sz="1200" spc="15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spc="-15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долговечность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E1231C"/>
                          </a:solidFill>
                          <a:latin typeface="Franklin Gothic Medium"/>
                          <a:cs typeface="Franklin Gothic Medium"/>
                        </a:rPr>
                        <a:t>+</a:t>
                      </a:r>
                      <a:r>
                        <a:rPr sz="1200" spc="345" dirty="0">
                          <a:solidFill>
                            <a:srgbClr val="E1231C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повышенная</a:t>
                      </a:r>
                      <a:r>
                        <a:rPr sz="1200" spc="-25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химическая</a:t>
                      </a:r>
                      <a:r>
                        <a:rPr sz="1200" spc="-15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стойкость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890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200" dirty="0">
                          <a:solidFill>
                            <a:srgbClr val="E1231C"/>
                          </a:solidFill>
                          <a:latin typeface="Franklin Gothic Medium"/>
                          <a:cs typeface="Franklin Gothic Medium"/>
                        </a:rPr>
                        <a:t>+</a:t>
                      </a:r>
                      <a:r>
                        <a:rPr sz="1200" spc="350" dirty="0">
                          <a:solidFill>
                            <a:srgbClr val="E1231C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200" spc="-1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жестко-эластичный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E1231C"/>
                          </a:solidFill>
                          <a:latin typeface="Franklin Gothic Medium"/>
                          <a:cs typeface="Franklin Gothic Medium"/>
                        </a:rPr>
                        <a:t>+</a:t>
                      </a:r>
                      <a:r>
                        <a:rPr sz="1200" spc="305" dirty="0">
                          <a:solidFill>
                            <a:srgbClr val="E1231C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допускает</a:t>
                      </a:r>
                      <a:r>
                        <a:rPr sz="1200" spc="-4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бесшовное</a:t>
                      </a:r>
                      <a:r>
                        <a:rPr sz="1200" spc="-3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исполнение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E1231C"/>
                          </a:solidFill>
                          <a:latin typeface="Franklin Gothic Medium"/>
                          <a:cs typeface="Franklin Gothic Medium"/>
                        </a:rPr>
                        <a:t>+</a:t>
                      </a:r>
                      <a:r>
                        <a:rPr sz="1200" spc="315" dirty="0">
                          <a:solidFill>
                            <a:srgbClr val="E1231C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повышенная</a:t>
                      </a:r>
                      <a:r>
                        <a:rPr sz="1200" spc="-35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стойкость</a:t>
                      </a:r>
                      <a:r>
                        <a:rPr sz="1200" spc="-35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1200" spc="-35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истиранию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ts val="1410"/>
                        </a:lnSpc>
                      </a:pPr>
                      <a:r>
                        <a:rPr sz="1200" dirty="0">
                          <a:solidFill>
                            <a:srgbClr val="E1231C"/>
                          </a:solidFill>
                          <a:latin typeface="Franklin Gothic Medium"/>
                          <a:cs typeface="Franklin Gothic Medium"/>
                        </a:rPr>
                        <a:t>+</a:t>
                      </a:r>
                      <a:r>
                        <a:rPr sz="1200" spc="335" dirty="0">
                          <a:solidFill>
                            <a:srgbClr val="E1231C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200" spc="-1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ударопрочность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890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FDFDF"/>
                    </a:solidFill>
                  </a:tcPr>
                </a:tc>
              </a:tr>
              <a:tr h="917575">
                <a:tc>
                  <a:txBody>
                    <a:bodyPr/>
                    <a:lstStyle/>
                    <a:p>
                      <a:pPr marL="80010" indent="-80645">
                        <a:lnSpc>
                          <a:spcPct val="100000"/>
                        </a:lnSpc>
                        <a:spcBef>
                          <a:spcPts val="1015"/>
                        </a:spcBef>
                        <a:buChar char="-"/>
                        <a:tabLst>
                          <a:tab pos="80010" algn="l"/>
                        </a:tabLst>
                      </a:pPr>
                      <a:r>
                        <a:rPr sz="120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Хрупкость</a:t>
                      </a:r>
                      <a:r>
                        <a:rPr sz="1200" spc="-5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при</a:t>
                      </a:r>
                      <a:r>
                        <a:rPr sz="1200" spc="-55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точечных</a:t>
                      </a:r>
                      <a:r>
                        <a:rPr sz="1200" spc="-55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ударах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80010" indent="-80645">
                        <a:lnSpc>
                          <a:spcPct val="100000"/>
                        </a:lnSpc>
                        <a:buChar char="-"/>
                        <a:tabLst>
                          <a:tab pos="80010" algn="l"/>
                        </a:tabLst>
                      </a:pPr>
                      <a:r>
                        <a:rPr sz="120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Выцветание</a:t>
                      </a:r>
                      <a:r>
                        <a:rPr sz="1200" spc="-15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при</a:t>
                      </a:r>
                      <a:r>
                        <a:rPr sz="1200" spc="-15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воздействии</a:t>
                      </a:r>
                      <a:r>
                        <a:rPr sz="1200" spc="-5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45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УФ,</a:t>
                      </a:r>
                      <a:r>
                        <a:rPr sz="1200" spc="-15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без</a:t>
                      </a:r>
                      <a:r>
                        <a:rPr sz="1200" spc="-5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защитного </a:t>
                      </a:r>
                      <a:r>
                        <a:rPr sz="1200" spc="-2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лака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80010" indent="-80645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-"/>
                        <a:tabLst>
                          <a:tab pos="80010" algn="l"/>
                        </a:tabLst>
                      </a:pPr>
                      <a:r>
                        <a:rPr sz="120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Дороже</a:t>
                      </a:r>
                      <a:r>
                        <a:rPr sz="1200" spc="-35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ПУ</a:t>
                      </a:r>
                      <a:r>
                        <a:rPr sz="1200" spc="-35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покрытий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890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8D2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1280" indent="-80645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-"/>
                        <a:tabLst>
                          <a:tab pos="81280" algn="l"/>
                        </a:tabLst>
                      </a:pPr>
                      <a:r>
                        <a:rPr sz="1200" spc="-1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Выцветание</a:t>
                      </a:r>
                      <a:r>
                        <a:rPr sz="1200" spc="-5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при </a:t>
                      </a:r>
                      <a:r>
                        <a:rPr sz="1200" spc="-1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воздействии</a:t>
                      </a:r>
                      <a:r>
                        <a:rPr sz="1200" spc="15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45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УФ,</a:t>
                      </a:r>
                      <a:r>
                        <a:rPr sz="1200" spc="5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без</a:t>
                      </a:r>
                      <a:r>
                        <a:rPr sz="1200" spc="1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защитного</a:t>
                      </a:r>
                      <a:r>
                        <a:rPr sz="1200" spc="5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лака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35" marR="7620" indent="80645">
                        <a:lnSpc>
                          <a:spcPct val="100000"/>
                        </a:lnSpc>
                        <a:buChar char="-"/>
                        <a:tabLst>
                          <a:tab pos="81280" algn="l"/>
                        </a:tabLst>
                      </a:pPr>
                      <a:r>
                        <a:rPr sz="120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Для</a:t>
                      </a:r>
                      <a:r>
                        <a:rPr sz="1200" spc="-5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высоких </a:t>
                      </a:r>
                      <a:r>
                        <a:rPr sz="1200" spc="-1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механических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нагрузок,</a:t>
                      </a:r>
                      <a:r>
                        <a:rPr sz="1200" spc="-2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рекомендуется заменять 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1200" spc="-2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эпоксидные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8D2D1"/>
                    </a:solidFill>
                  </a:tcPr>
                </a:tc>
              </a:tr>
              <a:tr h="1135380">
                <a:tc gridSpan="2">
                  <a:txBody>
                    <a:bodyPr/>
                    <a:lstStyle/>
                    <a:p>
                      <a:pPr marL="1440180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200" dirty="0">
                          <a:solidFill>
                            <a:srgbClr val="E1231C"/>
                          </a:solidFill>
                          <a:latin typeface="Franklin Gothic Medium"/>
                          <a:cs typeface="Franklin Gothic Medium"/>
                        </a:rPr>
                        <a:t>+</a:t>
                      </a:r>
                      <a:r>
                        <a:rPr sz="1200" spc="365" dirty="0">
                          <a:solidFill>
                            <a:srgbClr val="E1231C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эстетика,</a:t>
                      </a:r>
                      <a:r>
                        <a:rPr sz="1200" spc="-15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высокая</a:t>
                      </a:r>
                      <a:r>
                        <a:rPr sz="1200" spc="-2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декоративность</a:t>
                      </a:r>
                      <a:r>
                        <a:rPr sz="1200" spc="-3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(применение</a:t>
                      </a:r>
                      <a:r>
                        <a:rPr sz="1200" spc="-35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spc="-25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чистых</a:t>
                      </a:r>
                      <a:r>
                        <a:rPr sz="1200" spc="-2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помещениях)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4401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solidFill>
                            <a:srgbClr val="E1231C"/>
                          </a:solidFill>
                          <a:latin typeface="Franklin Gothic Medium"/>
                          <a:cs typeface="Franklin Gothic Medium"/>
                        </a:rPr>
                        <a:t>+</a:t>
                      </a:r>
                      <a:r>
                        <a:rPr sz="1200" spc="409" dirty="0">
                          <a:solidFill>
                            <a:srgbClr val="E1231C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200" spc="-1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Антистатическое</a:t>
                      </a:r>
                      <a:r>
                        <a:rPr sz="1200" spc="1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исполнение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44018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E1231C"/>
                          </a:solidFill>
                          <a:latin typeface="Franklin Gothic Medium"/>
                          <a:cs typeface="Franklin Gothic Medium"/>
                        </a:rPr>
                        <a:t>+</a:t>
                      </a:r>
                      <a:r>
                        <a:rPr sz="1200" spc="345" dirty="0">
                          <a:solidFill>
                            <a:srgbClr val="E1231C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200" spc="-1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долговечность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44018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E1231C"/>
                          </a:solidFill>
                          <a:latin typeface="Franklin Gothic Medium"/>
                          <a:cs typeface="Franklin Gothic Medium"/>
                        </a:rPr>
                        <a:t>+</a:t>
                      </a:r>
                      <a:r>
                        <a:rPr sz="1200" spc="345" dirty="0">
                          <a:solidFill>
                            <a:srgbClr val="E1231C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200" spc="-1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изностостойкость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44018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E1231C"/>
                          </a:solidFill>
                          <a:latin typeface="Franklin Gothic Medium"/>
                          <a:cs typeface="Franklin Gothic Medium"/>
                        </a:rPr>
                        <a:t>+</a:t>
                      </a:r>
                      <a:r>
                        <a:rPr sz="1200" spc="345" dirty="0">
                          <a:solidFill>
                            <a:srgbClr val="E1231C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200" spc="-1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водонепроницаемость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8905" marB="0">
                    <a:solidFill>
                      <a:srgbClr val="DFDF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149350">
                <a:tc gridSpan="2">
                  <a:txBody>
                    <a:bodyPr/>
                    <a:lstStyle/>
                    <a:p>
                      <a:pPr marL="1520825" indent="-80645">
                        <a:lnSpc>
                          <a:spcPct val="100000"/>
                        </a:lnSpc>
                        <a:spcBef>
                          <a:spcPts val="360"/>
                        </a:spcBef>
                        <a:buChar char="-"/>
                        <a:tabLst>
                          <a:tab pos="1520825" algn="l"/>
                        </a:tabLst>
                      </a:pPr>
                      <a:r>
                        <a:rPr sz="1200" spc="-2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Цена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520825" indent="-80645">
                        <a:lnSpc>
                          <a:spcPct val="100000"/>
                        </a:lnSpc>
                        <a:buChar char="-"/>
                        <a:tabLst>
                          <a:tab pos="1520825" algn="l"/>
                        </a:tabLst>
                      </a:pPr>
                      <a:r>
                        <a:rPr sz="120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Монтаж</a:t>
                      </a:r>
                      <a:r>
                        <a:rPr sz="1200" spc="-25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200" spc="-25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сложность,</a:t>
                      </a:r>
                      <a:r>
                        <a:rPr sz="1200" spc="-5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цена,</a:t>
                      </a:r>
                      <a:r>
                        <a:rPr sz="1200" spc="-15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высокие</a:t>
                      </a:r>
                      <a:r>
                        <a:rPr sz="1200" spc="-5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риски</a:t>
                      </a:r>
                      <a:r>
                        <a:rPr sz="1200" spc="-5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запортить</a:t>
                      </a:r>
                      <a:r>
                        <a:rPr sz="1200" spc="-3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(в</a:t>
                      </a:r>
                      <a:r>
                        <a:rPr sz="1200" spc="-25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сравнении</a:t>
                      </a:r>
                      <a:r>
                        <a:rPr sz="1200" spc="-15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200" spc="5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топпингами,</a:t>
                      </a:r>
                      <a:r>
                        <a:rPr sz="1200" spc="-25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пропитками</a:t>
                      </a:r>
                      <a:r>
                        <a:rPr sz="1200" spc="-3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spc="-2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окрасками)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520825" indent="-80645">
                        <a:lnSpc>
                          <a:spcPct val="100000"/>
                        </a:lnSpc>
                        <a:buChar char="-"/>
                        <a:tabLst>
                          <a:tab pos="1520825" algn="l"/>
                        </a:tabLst>
                      </a:pPr>
                      <a:r>
                        <a:rPr sz="1200" spc="-1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Требования</a:t>
                      </a:r>
                      <a:r>
                        <a:rPr sz="1200" spc="-35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1200" spc="-15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основанию</a:t>
                      </a:r>
                      <a:r>
                        <a:rPr sz="1200" spc="-1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200" spc="-3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сухое,</a:t>
                      </a:r>
                      <a:r>
                        <a:rPr sz="1200" spc="-5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прочное</a:t>
                      </a:r>
                      <a:r>
                        <a:rPr sz="1200" spc="-35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spc="-25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т.д.</a:t>
                      </a:r>
                      <a:r>
                        <a:rPr sz="1200" spc="-3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(в</a:t>
                      </a:r>
                      <a:r>
                        <a:rPr sz="1200" spc="-3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сравнении</a:t>
                      </a:r>
                      <a:r>
                        <a:rPr sz="1200" spc="-25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200" spc="-2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цементными)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520825" indent="-80645">
                        <a:lnSpc>
                          <a:spcPct val="100000"/>
                        </a:lnSpc>
                        <a:buChar char="-"/>
                        <a:tabLst>
                          <a:tab pos="1520825" algn="l"/>
                        </a:tabLst>
                      </a:pPr>
                      <a:r>
                        <a:rPr sz="1200" spc="-1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Укладка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только 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spc="-15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+t</a:t>
                      </a:r>
                      <a:r>
                        <a:rPr sz="1200" spc="-1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(ММА,</a:t>
                      </a:r>
                      <a:r>
                        <a:rPr sz="1200" spc="-25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некоторые окрасочные 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можно</a:t>
                      </a:r>
                      <a:r>
                        <a:rPr sz="1200" spc="-5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наносить</a:t>
                      </a:r>
                      <a:r>
                        <a:rPr sz="1200" spc="-1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spc="1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–t)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solidFill>
                      <a:srgbClr val="DFDF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33181" y="130302"/>
            <a:ext cx="0" cy="497205"/>
          </a:xfrm>
          <a:custGeom>
            <a:avLst/>
            <a:gdLst/>
            <a:ahLst/>
            <a:cxnLst/>
            <a:rect l="l" t="t" r="r" b="b"/>
            <a:pathLst>
              <a:path h="497205">
                <a:moveTo>
                  <a:pt x="0" y="496824"/>
                </a:moveTo>
                <a:lnTo>
                  <a:pt x="0" y="0"/>
                </a:lnTo>
                <a:lnTo>
                  <a:pt x="0" y="496824"/>
                </a:lnTo>
                <a:close/>
              </a:path>
            </a:pathLst>
          </a:custGeom>
          <a:ln w="25908">
            <a:solidFill>
              <a:srgbClr val="0E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012048" y="242696"/>
            <a:ext cx="6038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30" dirty="0">
                <a:solidFill>
                  <a:srgbClr val="181818"/>
                </a:solidFill>
                <a:latin typeface="Calibri"/>
                <a:cs typeface="Calibri"/>
              </a:rPr>
              <a:t>TAIKOR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8760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ПРОПИТКА</a:t>
            </a:r>
            <a:r>
              <a:rPr sz="2000" spc="-75" dirty="0"/>
              <a:t> </a:t>
            </a:r>
            <a:r>
              <a:rPr sz="2000" dirty="0"/>
              <a:t>ПОЛ</a:t>
            </a:r>
            <a:r>
              <a:rPr sz="2000" spc="-45" dirty="0"/>
              <a:t> </a:t>
            </a:r>
            <a:r>
              <a:rPr sz="2000" spc="-20" dirty="0"/>
              <a:t>ЛАЙТ</a:t>
            </a:r>
            <a:endParaRPr sz="2000"/>
          </a:p>
        </p:txBody>
      </p:sp>
      <p:grpSp>
        <p:nvGrpSpPr>
          <p:cNvPr id="5" name="object 5"/>
          <p:cNvGrpSpPr/>
          <p:nvPr/>
        </p:nvGrpSpPr>
        <p:grpSpPr>
          <a:xfrm>
            <a:off x="338327" y="826008"/>
            <a:ext cx="5233670" cy="3926204"/>
            <a:chOff x="338327" y="826008"/>
            <a:chExt cx="5233670" cy="3926204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1375" y="829056"/>
              <a:ext cx="5227320" cy="391972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39851" y="827532"/>
              <a:ext cx="5230495" cy="3923029"/>
            </a:xfrm>
            <a:custGeom>
              <a:avLst/>
              <a:gdLst/>
              <a:ahLst/>
              <a:cxnLst/>
              <a:rect l="l" t="t" r="r" b="b"/>
              <a:pathLst>
                <a:path w="5230495" h="3923029">
                  <a:moveTo>
                    <a:pt x="0" y="3922776"/>
                  </a:moveTo>
                  <a:lnTo>
                    <a:pt x="5230368" y="3922776"/>
                  </a:lnTo>
                  <a:lnTo>
                    <a:pt x="5230368" y="0"/>
                  </a:lnTo>
                  <a:lnTo>
                    <a:pt x="0" y="0"/>
                  </a:lnTo>
                  <a:lnTo>
                    <a:pt x="0" y="3922776"/>
                  </a:lnTo>
                  <a:close/>
                </a:path>
              </a:pathLst>
            </a:custGeom>
            <a:ln w="3175">
              <a:solidFill>
                <a:srgbClr val="5A5A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94247" y="821436"/>
            <a:ext cx="3124200" cy="396544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33181" y="130302"/>
            <a:ext cx="0" cy="497205"/>
          </a:xfrm>
          <a:custGeom>
            <a:avLst/>
            <a:gdLst/>
            <a:ahLst/>
            <a:cxnLst/>
            <a:rect l="l" t="t" r="r" b="b"/>
            <a:pathLst>
              <a:path h="497205">
                <a:moveTo>
                  <a:pt x="0" y="496824"/>
                </a:moveTo>
                <a:lnTo>
                  <a:pt x="0" y="0"/>
                </a:lnTo>
                <a:lnTo>
                  <a:pt x="0" y="496824"/>
                </a:lnTo>
                <a:close/>
              </a:path>
            </a:pathLst>
          </a:custGeom>
          <a:ln w="25908">
            <a:solidFill>
              <a:srgbClr val="0E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012048" y="242696"/>
            <a:ext cx="6038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30" dirty="0">
                <a:solidFill>
                  <a:srgbClr val="181818"/>
                </a:solidFill>
                <a:latin typeface="Calibri"/>
                <a:cs typeface="Calibri"/>
              </a:rPr>
              <a:t>TAIKOR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8760">
              <a:lnSpc>
                <a:spcPct val="100000"/>
              </a:lnSpc>
              <a:spcBef>
                <a:spcPts val="105"/>
              </a:spcBef>
            </a:pPr>
            <a:r>
              <a:rPr sz="2000" spc="-20" dirty="0"/>
              <a:t>ОКРАСОЧНЫЕ ПОЛЫ</a:t>
            </a:r>
            <a:endParaRPr sz="20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39867" y="1100327"/>
            <a:ext cx="3814572" cy="367588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5928" y="1103375"/>
            <a:ext cx="4675632" cy="368197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33181" y="130302"/>
            <a:ext cx="0" cy="497205"/>
          </a:xfrm>
          <a:custGeom>
            <a:avLst/>
            <a:gdLst/>
            <a:ahLst/>
            <a:cxnLst/>
            <a:rect l="l" t="t" r="r" b="b"/>
            <a:pathLst>
              <a:path h="497205">
                <a:moveTo>
                  <a:pt x="0" y="496824"/>
                </a:moveTo>
                <a:lnTo>
                  <a:pt x="0" y="0"/>
                </a:lnTo>
                <a:lnTo>
                  <a:pt x="0" y="496824"/>
                </a:lnTo>
                <a:close/>
              </a:path>
            </a:pathLst>
          </a:custGeom>
          <a:ln w="25908">
            <a:solidFill>
              <a:srgbClr val="0E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012048" y="242696"/>
            <a:ext cx="6038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30" dirty="0">
                <a:solidFill>
                  <a:srgbClr val="181818"/>
                </a:solidFill>
                <a:latin typeface="Calibri"/>
                <a:cs typeface="Calibri"/>
              </a:rPr>
              <a:t>TAIKOR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8760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ПОЛ</a:t>
            </a:r>
            <a:r>
              <a:rPr sz="2000" spc="-85" dirty="0"/>
              <a:t> </a:t>
            </a:r>
            <a:r>
              <a:rPr sz="2000" spc="-10" dirty="0"/>
              <a:t>КВАРЦ</a:t>
            </a:r>
            <a:endParaRPr sz="20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77967" y="989075"/>
            <a:ext cx="3915155" cy="382828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3547" y="996696"/>
            <a:ext cx="4765548" cy="381304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12048" y="242696"/>
            <a:ext cx="6038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30" dirty="0">
                <a:solidFill>
                  <a:srgbClr val="181818"/>
                </a:solidFill>
                <a:latin typeface="Calibri"/>
                <a:cs typeface="Calibri"/>
              </a:rPr>
              <a:t>TAIKOR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5777" y="160782"/>
            <a:ext cx="552450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ВНЕШНИЙ</a:t>
            </a:r>
            <a:r>
              <a:rPr sz="2000" spc="-25" dirty="0"/>
              <a:t> </a:t>
            </a:r>
            <a:r>
              <a:rPr sz="2000" dirty="0"/>
              <a:t>ВИД</a:t>
            </a:r>
            <a:r>
              <a:rPr sz="2000" spc="-20" dirty="0"/>
              <a:t> ТОНКОСЛОЙНОГО</a:t>
            </a:r>
            <a:r>
              <a:rPr sz="2000" spc="-50" dirty="0"/>
              <a:t> </a:t>
            </a:r>
            <a:r>
              <a:rPr sz="2000" dirty="0"/>
              <a:t>ПОЛА</a:t>
            </a:r>
            <a:r>
              <a:rPr sz="2000" spc="-25" dirty="0"/>
              <a:t> </a:t>
            </a:r>
            <a:r>
              <a:rPr sz="2000" spc="-10" dirty="0"/>
              <a:t>ЗАВИСИТ</a:t>
            </a:r>
            <a:endParaRPr sz="2000"/>
          </a:p>
          <a:p>
            <a:pPr marL="12700">
              <a:lnSpc>
                <a:spcPct val="100000"/>
              </a:lnSpc>
            </a:pPr>
            <a:r>
              <a:rPr sz="2000" dirty="0"/>
              <a:t>ОТ</a:t>
            </a:r>
            <a:r>
              <a:rPr sz="2000" spc="-60" dirty="0"/>
              <a:t> </a:t>
            </a:r>
            <a:r>
              <a:rPr sz="2000" spc="-25" dirty="0"/>
              <a:t>РЕЛЬЕФА</a:t>
            </a:r>
            <a:r>
              <a:rPr sz="2000" spc="-50" dirty="0"/>
              <a:t> </a:t>
            </a:r>
            <a:r>
              <a:rPr sz="2000" spc="-10" dirty="0"/>
              <a:t>ОСНОВАНИЯ</a:t>
            </a:r>
            <a:endParaRPr sz="20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172" y="964691"/>
            <a:ext cx="1143000" cy="11429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76755" y="964691"/>
            <a:ext cx="1143000" cy="11429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63011" y="972311"/>
            <a:ext cx="1141476" cy="11430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04596" y="2123948"/>
            <a:ext cx="713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81818"/>
                </a:solidFill>
                <a:latin typeface="Microsoft Sans Serif"/>
                <a:cs typeface="Microsoft Sans Serif"/>
              </a:rPr>
              <a:t>Шлифова </a:t>
            </a:r>
            <a:r>
              <a:rPr sz="1200" spc="-25" dirty="0">
                <a:solidFill>
                  <a:srgbClr val="181818"/>
                </a:solidFill>
                <a:latin typeface="Microsoft Sans Serif"/>
                <a:cs typeface="Microsoft Sans Serif"/>
              </a:rPr>
              <a:t>ние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05152" y="2122423"/>
            <a:ext cx="7620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81818"/>
                </a:solidFill>
                <a:latin typeface="Microsoft Sans Serif"/>
                <a:cs typeface="Microsoft Sans Serif"/>
              </a:rPr>
              <a:t>Легкая дробестру </a:t>
            </a:r>
            <a:r>
              <a:rPr sz="1200" spc="-20" dirty="0">
                <a:solidFill>
                  <a:srgbClr val="181818"/>
                </a:solidFill>
                <a:latin typeface="Microsoft Sans Serif"/>
                <a:cs typeface="Microsoft Sans Serif"/>
              </a:rPr>
              <a:t>йная </a:t>
            </a:r>
            <a:r>
              <a:rPr sz="1200" spc="-10" dirty="0">
                <a:solidFill>
                  <a:srgbClr val="181818"/>
                </a:solidFill>
                <a:latin typeface="Microsoft Sans Serif"/>
                <a:cs typeface="Microsoft Sans Serif"/>
              </a:rPr>
              <a:t>обработка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50895" y="2155317"/>
            <a:ext cx="10134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81818"/>
                </a:solidFill>
                <a:latin typeface="Microsoft Sans Serif"/>
                <a:cs typeface="Microsoft Sans Serif"/>
              </a:rPr>
              <a:t>Средняя дробеструйна </a:t>
            </a:r>
            <a:r>
              <a:rPr sz="1200" dirty="0">
                <a:solidFill>
                  <a:srgbClr val="181818"/>
                </a:solidFill>
                <a:latin typeface="Microsoft Sans Serif"/>
                <a:cs typeface="Microsoft Sans Serif"/>
              </a:rPr>
              <a:t>я</a:t>
            </a:r>
            <a:r>
              <a:rPr sz="1200" spc="10" dirty="0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Microsoft Sans Serif"/>
                <a:cs typeface="Microsoft Sans Serif"/>
              </a:rPr>
              <a:t>обработка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5627" y="4219143"/>
            <a:ext cx="8890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81818"/>
                </a:solidFill>
                <a:latin typeface="Microsoft Sans Serif"/>
                <a:cs typeface="Microsoft Sans Serif"/>
              </a:rPr>
              <a:t>Среднее </a:t>
            </a:r>
            <a:r>
              <a:rPr sz="1200" spc="-20" dirty="0">
                <a:solidFill>
                  <a:srgbClr val="181818"/>
                </a:solidFill>
                <a:latin typeface="Microsoft Sans Serif"/>
                <a:cs typeface="Microsoft Sans Serif"/>
              </a:rPr>
              <a:t>фрезерован </a:t>
            </a:r>
            <a:r>
              <a:rPr sz="1200" spc="-25" dirty="0">
                <a:solidFill>
                  <a:srgbClr val="181818"/>
                </a:solidFill>
                <a:latin typeface="Microsoft Sans Serif"/>
                <a:cs typeface="Microsoft Sans Serif"/>
              </a:rPr>
              <a:t>ие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65247" y="4281627"/>
            <a:ext cx="10579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81818"/>
                </a:solidFill>
                <a:latin typeface="Microsoft Sans Serif"/>
                <a:cs typeface="Microsoft Sans Serif"/>
              </a:rPr>
              <a:t>Глубокое фрезерование</a:t>
            </a:r>
            <a:endParaRPr sz="1200">
              <a:latin typeface="Microsoft Sans Serif"/>
              <a:cs typeface="Microsoft Sans Serif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1940" y="3066288"/>
            <a:ext cx="1126236" cy="1126236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08760" y="3064764"/>
            <a:ext cx="1126236" cy="112471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95016" y="3072383"/>
            <a:ext cx="1124711" cy="1124711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563116" y="4245355"/>
            <a:ext cx="98234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81818"/>
                </a:solidFill>
                <a:latin typeface="Microsoft Sans Serif"/>
                <a:cs typeface="Microsoft Sans Serif"/>
              </a:rPr>
              <a:t>Интенсивная пескоструйна </a:t>
            </a:r>
            <a:r>
              <a:rPr sz="1200" spc="-50" dirty="0">
                <a:solidFill>
                  <a:srgbClr val="181818"/>
                </a:solidFill>
                <a:latin typeface="Microsoft Sans Serif"/>
                <a:cs typeface="Microsoft Sans Serif"/>
              </a:rPr>
              <a:t>я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181818"/>
                </a:solidFill>
                <a:latin typeface="Microsoft Sans Serif"/>
                <a:cs typeface="Microsoft Sans Serif"/>
              </a:rPr>
              <a:t>обработка</a:t>
            </a:r>
            <a:endParaRPr sz="1200">
              <a:latin typeface="Microsoft Sans Serif"/>
              <a:cs typeface="Microsoft Sans Serif"/>
            </a:endParaRPr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052315" y="966216"/>
            <a:ext cx="5017008" cy="329793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33181" y="130302"/>
            <a:ext cx="0" cy="497205"/>
          </a:xfrm>
          <a:custGeom>
            <a:avLst/>
            <a:gdLst/>
            <a:ahLst/>
            <a:cxnLst/>
            <a:rect l="l" t="t" r="r" b="b"/>
            <a:pathLst>
              <a:path h="497205">
                <a:moveTo>
                  <a:pt x="0" y="496824"/>
                </a:moveTo>
                <a:lnTo>
                  <a:pt x="0" y="0"/>
                </a:lnTo>
                <a:lnTo>
                  <a:pt x="0" y="496824"/>
                </a:lnTo>
                <a:close/>
              </a:path>
            </a:pathLst>
          </a:custGeom>
          <a:ln w="25908">
            <a:solidFill>
              <a:srgbClr val="0E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012048" y="242696"/>
            <a:ext cx="6038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30" dirty="0">
                <a:solidFill>
                  <a:srgbClr val="181818"/>
                </a:solidFill>
                <a:latin typeface="Calibri"/>
                <a:cs typeface="Calibri"/>
              </a:rPr>
              <a:t>TAIKOR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5777" y="160782"/>
            <a:ext cx="513651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ПОКРЫТИЕ</a:t>
            </a:r>
            <a:r>
              <a:rPr sz="2000" spc="-55" dirty="0"/>
              <a:t> </a:t>
            </a:r>
            <a:r>
              <a:rPr sz="2000" dirty="0"/>
              <a:t>ПОЛА</a:t>
            </a:r>
            <a:r>
              <a:rPr sz="2000" spc="-45" dirty="0"/>
              <a:t> </a:t>
            </a:r>
            <a:r>
              <a:rPr sz="2000" dirty="0"/>
              <a:t>ИЗ</a:t>
            </a:r>
            <a:r>
              <a:rPr sz="2000" spc="-40" dirty="0"/>
              <a:t> </a:t>
            </a:r>
            <a:r>
              <a:rPr sz="2000" spc="-10" dirty="0"/>
              <a:t>ГИДРОИЗОЛЯЦИОННОГО</a:t>
            </a:r>
            <a:endParaRPr sz="2000"/>
          </a:p>
          <a:p>
            <a:pPr marL="12700">
              <a:lnSpc>
                <a:spcPct val="100000"/>
              </a:lnSpc>
            </a:pPr>
            <a:r>
              <a:rPr sz="2000" spc="-20" dirty="0"/>
              <a:t>СОСТАВА</a:t>
            </a:r>
            <a:r>
              <a:rPr sz="2000" spc="-70" dirty="0"/>
              <a:t> </a:t>
            </a:r>
            <a:r>
              <a:rPr sz="2000" dirty="0"/>
              <a:t>ELASTIC</a:t>
            </a:r>
            <a:r>
              <a:rPr sz="2000" spc="-50" dirty="0"/>
              <a:t> </a:t>
            </a:r>
            <a:r>
              <a:rPr sz="2000" spc="-25" dirty="0"/>
              <a:t>300</a:t>
            </a:r>
            <a:endParaRPr sz="20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8355" y="1136903"/>
            <a:ext cx="2732532" cy="348843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00928" y="2444495"/>
            <a:ext cx="2921507" cy="218998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488" y="1115567"/>
            <a:ext cx="2650236" cy="352044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33181" y="130302"/>
            <a:ext cx="0" cy="497205"/>
          </a:xfrm>
          <a:custGeom>
            <a:avLst/>
            <a:gdLst/>
            <a:ahLst/>
            <a:cxnLst/>
            <a:rect l="l" t="t" r="r" b="b"/>
            <a:pathLst>
              <a:path h="497205">
                <a:moveTo>
                  <a:pt x="0" y="496824"/>
                </a:moveTo>
                <a:lnTo>
                  <a:pt x="0" y="0"/>
                </a:lnTo>
                <a:lnTo>
                  <a:pt x="0" y="496824"/>
                </a:lnTo>
                <a:close/>
              </a:path>
            </a:pathLst>
          </a:custGeom>
          <a:ln w="25908">
            <a:solidFill>
              <a:srgbClr val="0E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012048" y="242696"/>
            <a:ext cx="6038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30" dirty="0">
                <a:solidFill>
                  <a:srgbClr val="181818"/>
                </a:solidFill>
                <a:latin typeface="Calibri"/>
                <a:cs typeface="Calibri"/>
              </a:rPr>
              <a:t>TAIKOR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5777" y="100808"/>
            <a:ext cx="4655185" cy="75692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00" dirty="0"/>
              <a:t>ПОЛИМЕРНЫЕ</a:t>
            </a:r>
            <a:r>
              <a:rPr sz="2000" spc="-60" dirty="0"/>
              <a:t> </a:t>
            </a:r>
            <a:r>
              <a:rPr sz="2000" dirty="0"/>
              <a:t>НАЛИВНЫЕ</a:t>
            </a:r>
            <a:r>
              <a:rPr sz="2000" spc="-45" dirty="0"/>
              <a:t> </a:t>
            </a:r>
            <a:r>
              <a:rPr sz="2000" spc="-20" dirty="0"/>
              <a:t>ПОЛЫ</a:t>
            </a:r>
            <a:endParaRPr sz="2000"/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spc="-20" dirty="0"/>
              <a:t>ВСЕГДА</a:t>
            </a:r>
            <a:r>
              <a:rPr sz="2000" spc="-45" dirty="0"/>
              <a:t> </a:t>
            </a:r>
            <a:r>
              <a:rPr sz="2000" dirty="0"/>
              <a:t>НА</a:t>
            </a:r>
            <a:r>
              <a:rPr sz="2000" spc="-50" dirty="0"/>
              <a:t> </a:t>
            </a:r>
            <a:r>
              <a:rPr sz="2000" dirty="0"/>
              <a:t>ВЫРОВНЕННОЕ</a:t>
            </a:r>
            <a:r>
              <a:rPr sz="2000" spc="-40" dirty="0"/>
              <a:t> </a:t>
            </a:r>
            <a:r>
              <a:rPr sz="2000" spc="-10" dirty="0"/>
              <a:t>ОСНОВАНИЕ!!!</a:t>
            </a:r>
            <a:endParaRPr sz="20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21908" y="1136903"/>
            <a:ext cx="2723388" cy="176936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811" y="3043427"/>
            <a:ext cx="2776728" cy="173126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24783" y="1127760"/>
            <a:ext cx="2656332" cy="176174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9268" y="1175003"/>
            <a:ext cx="2724911" cy="175107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9268" y="3029711"/>
            <a:ext cx="2724912" cy="174498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224783" y="3043427"/>
            <a:ext cx="2656332" cy="174345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33181" y="130302"/>
            <a:ext cx="0" cy="497205"/>
          </a:xfrm>
          <a:custGeom>
            <a:avLst/>
            <a:gdLst/>
            <a:ahLst/>
            <a:cxnLst/>
            <a:rect l="l" t="t" r="r" b="b"/>
            <a:pathLst>
              <a:path h="497205">
                <a:moveTo>
                  <a:pt x="0" y="496824"/>
                </a:moveTo>
                <a:lnTo>
                  <a:pt x="0" y="0"/>
                </a:lnTo>
                <a:lnTo>
                  <a:pt x="0" y="496824"/>
                </a:lnTo>
                <a:close/>
              </a:path>
            </a:pathLst>
          </a:custGeom>
          <a:ln w="25908">
            <a:solidFill>
              <a:srgbClr val="0E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012048" y="242696"/>
            <a:ext cx="6038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30" dirty="0">
                <a:solidFill>
                  <a:srgbClr val="181818"/>
                </a:solidFill>
                <a:latin typeface="Calibri"/>
                <a:cs typeface="Calibri"/>
              </a:rPr>
              <a:t>TAIKOR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5777" y="160782"/>
            <a:ext cx="11912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/>
              <a:t>РАЗМЕТКА</a:t>
            </a:r>
            <a:endParaRPr sz="20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0311" y="922019"/>
            <a:ext cx="5306567" cy="395020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32576" y="2781300"/>
            <a:ext cx="2461260" cy="203301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37147" y="918972"/>
            <a:ext cx="2446020" cy="179984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24748" y="303022"/>
            <a:ext cx="578485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25"/>
              </a:lnSpc>
            </a:pPr>
            <a:r>
              <a:rPr sz="1500" b="1" spc="-45" dirty="0">
                <a:solidFill>
                  <a:srgbClr val="181818"/>
                </a:solidFill>
                <a:latin typeface="Calibri"/>
                <a:cs typeface="Calibri"/>
              </a:rPr>
              <a:t>TAIKOR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599685" y="9799"/>
            <a:ext cx="4544695" cy="5133975"/>
            <a:chOff x="4599685" y="9799"/>
            <a:chExt cx="4544695" cy="5133975"/>
          </a:xfrm>
        </p:grpSpPr>
        <p:sp>
          <p:nvSpPr>
            <p:cNvPr id="4" name="object 4"/>
            <p:cNvSpPr/>
            <p:nvPr/>
          </p:nvSpPr>
          <p:spPr>
            <a:xfrm>
              <a:off x="4599685" y="9799"/>
              <a:ext cx="4544695" cy="5133975"/>
            </a:xfrm>
            <a:custGeom>
              <a:avLst/>
              <a:gdLst/>
              <a:ahLst/>
              <a:cxnLst/>
              <a:rect l="l" t="t" r="r" b="b"/>
              <a:pathLst>
                <a:path w="4544695" h="5133975">
                  <a:moveTo>
                    <a:pt x="0" y="5133701"/>
                  </a:moveTo>
                  <a:lnTo>
                    <a:pt x="4544314" y="5133701"/>
                  </a:lnTo>
                  <a:lnTo>
                    <a:pt x="4544314" y="0"/>
                  </a:lnTo>
                  <a:lnTo>
                    <a:pt x="0" y="0"/>
                  </a:lnTo>
                  <a:lnTo>
                    <a:pt x="0" y="5133701"/>
                  </a:lnTo>
                  <a:close/>
                </a:path>
              </a:pathLst>
            </a:custGeom>
            <a:solidFill>
              <a:srgbClr val="E12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465314" y="265036"/>
              <a:ext cx="610870" cy="103505"/>
            </a:xfrm>
            <a:custGeom>
              <a:avLst/>
              <a:gdLst/>
              <a:ahLst/>
              <a:cxnLst/>
              <a:rect l="l" t="t" r="r" b="b"/>
              <a:pathLst>
                <a:path w="610870" h="103504">
                  <a:moveTo>
                    <a:pt x="84836" y="1905"/>
                  </a:moveTo>
                  <a:lnTo>
                    <a:pt x="0" y="1905"/>
                  </a:lnTo>
                  <a:lnTo>
                    <a:pt x="0" y="25679"/>
                  </a:lnTo>
                  <a:lnTo>
                    <a:pt x="28575" y="25679"/>
                  </a:lnTo>
                  <a:lnTo>
                    <a:pt x="28575" y="101053"/>
                  </a:lnTo>
                  <a:lnTo>
                    <a:pt x="55245" y="101053"/>
                  </a:lnTo>
                  <a:lnTo>
                    <a:pt x="55245" y="25679"/>
                  </a:lnTo>
                  <a:lnTo>
                    <a:pt x="84836" y="25679"/>
                  </a:lnTo>
                  <a:lnTo>
                    <a:pt x="84836" y="1905"/>
                  </a:lnTo>
                  <a:close/>
                </a:path>
                <a:path w="610870" h="103504">
                  <a:moveTo>
                    <a:pt x="177292" y="77292"/>
                  </a:moveTo>
                  <a:lnTo>
                    <a:pt x="124841" y="77292"/>
                  </a:lnTo>
                  <a:lnTo>
                    <a:pt x="124841" y="62026"/>
                  </a:lnTo>
                  <a:lnTo>
                    <a:pt x="171577" y="62026"/>
                  </a:lnTo>
                  <a:lnTo>
                    <a:pt x="171577" y="40043"/>
                  </a:lnTo>
                  <a:lnTo>
                    <a:pt x="124841" y="40043"/>
                  </a:lnTo>
                  <a:lnTo>
                    <a:pt x="124841" y="24790"/>
                  </a:lnTo>
                  <a:lnTo>
                    <a:pt x="176276" y="24790"/>
                  </a:lnTo>
                  <a:lnTo>
                    <a:pt x="176276" y="1905"/>
                  </a:lnTo>
                  <a:lnTo>
                    <a:pt x="98171" y="1905"/>
                  </a:lnTo>
                  <a:lnTo>
                    <a:pt x="98171" y="101053"/>
                  </a:lnTo>
                  <a:lnTo>
                    <a:pt x="177292" y="101053"/>
                  </a:lnTo>
                  <a:lnTo>
                    <a:pt x="177292" y="77292"/>
                  </a:lnTo>
                  <a:close/>
                </a:path>
                <a:path w="610870" h="103504">
                  <a:moveTo>
                    <a:pt x="285877" y="101053"/>
                  </a:moveTo>
                  <a:lnTo>
                    <a:pt x="252476" y="50469"/>
                  </a:lnTo>
                  <a:lnTo>
                    <a:pt x="283972" y="1905"/>
                  </a:lnTo>
                  <a:lnTo>
                    <a:pt x="254381" y="1905"/>
                  </a:lnTo>
                  <a:lnTo>
                    <a:pt x="237236" y="29489"/>
                  </a:lnTo>
                  <a:lnTo>
                    <a:pt x="220091" y="1905"/>
                  </a:lnTo>
                  <a:lnTo>
                    <a:pt x="188722" y="1905"/>
                  </a:lnTo>
                  <a:lnTo>
                    <a:pt x="221107" y="50469"/>
                  </a:lnTo>
                  <a:lnTo>
                    <a:pt x="187706" y="101053"/>
                  </a:lnTo>
                  <a:lnTo>
                    <a:pt x="218186" y="101053"/>
                  </a:lnTo>
                  <a:lnTo>
                    <a:pt x="236347" y="71564"/>
                  </a:lnTo>
                  <a:lnTo>
                    <a:pt x="255397" y="101053"/>
                  </a:lnTo>
                  <a:lnTo>
                    <a:pt x="285877" y="101053"/>
                  </a:lnTo>
                  <a:close/>
                </a:path>
                <a:path w="610870" h="103504">
                  <a:moveTo>
                    <a:pt x="385826" y="1905"/>
                  </a:moveTo>
                  <a:lnTo>
                    <a:pt x="359156" y="1905"/>
                  </a:lnTo>
                  <a:lnTo>
                    <a:pt x="359156" y="39027"/>
                  </a:lnTo>
                  <a:lnTo>
                    <a:pt x="324866" y="39027"/>
                  </a:lnTo>
                  <a:lnTo>
                    <a:pt x="324866" y="1905"/>
                  </a:lnTo>
                  <a:lnTo>
                    <a:pt x="298196" y="1905"/>
                  </a:lnTo>
                  <a:lnTo>
                    <a:pt x="298196" y="101053"/>
                  </a:lnTo>
                  <a:lnTo>
                    <a:pt x="324866" y="101053"/>
                  </a:lnTo>
                  <a:lnTo>
                    <a:pt x="324866" y="62915"/>
                  </a:lnTo>
                  <a:lnTo>
                    <a:pt x="359156" y="62915"/>
                  </a:lnTo>
                  <a:lnTo>
                    <a:pt x="359156" y="101053"/>
                  </a:lnTo>
                  <a:lnTo>
                    <a:pt x="385826" y="101053"/>
                  </a:lnTo>
                  <a:lnTo>
                    <a:pt x="385826" y="1905"/>
                  </a:lnTo>
                  <a:close/>
                </a:path>
                <a:path w="610870" h="103504">
                  <a:moveTo>
                    <a:pt x="506857" y="51485"/>
                  </a:moveTo>
                  <a:lnTo>
                    <a:pt x="502818" y="31369"/>
                  </a:lnTo>
                  <a:lnTo>
                    <a:pt x="498348" y="24790"/>
                  </a:lnTo>
                  <a:lnTo>
                    <a:pt x="491718" y="15011"/>
                  </a:lnTo>
                  <a:lnTo>
                    <a:pt x="479298" y="6807"/>
                  </a:lnTo>
                  <a:lnTo>
                    <a:pt x="479298" y="51485"/>
                  </a:lnTo>
                  <a:lnTo>
                    <a:pt x="477558" y="61709"/>
                  </a:lnTo>
                  <a:lnTo>
                    <a:pt x="472605" y="70218"/>
                  </a:lnTo>
                  <a:lnTo>
                    <a:pt x="464769" y="76022"/>
                  </a:lnTo>
                  <a:lnTo>
                    <a:pt x="454406" y="78181"/>
                  </a:lnTo>
                  <a:lnTo>
                    <a:pt x="444525" y="76022"/>
                  </a:lnTo>
                  <a:lnTo>
                    <a:pt x="436689" y="70218"/>
                  </a:lnTo>
                  <a:lnTo>
                    <a:pt x="431507" y="61709"/>
                  </a:lnTo>
                  <a:lnTo>
                    <a:pt x="429641" y="51485"/>
                  </a:lnTo>
                  <a:lnTo>
                    <a:pt x="431355" y="41249"/>
                  </a:lnTo>
                  <a:lnTo>
                    <a:pt x="436308" y="32740"/>
                  </a:lnTo>
                  <a:lnTo>
                    <a:pt x="444106" y="26936"/>
                  </a:lnTo>
                  <a:lnTo>
                    <a:pt x="454406" y="24790"/>
                  </a:lnTo>
                  <a:lnTo>
                    <a:pt x="464337" y="26936"/>
                  </a:lnTo>
                  <a:lnTo>
                    <a:pt x="472224" y="32740"/>
                  </a:lnTo>
                  <a:lnTo>
                    <a:pt x="477418" y="41249"/>
                  </a:lnTo>
                  <a:lnTo>
                    <a:pt x="479298" y="51485"/>
                  </a:lnTo>
                  <a:lnTo>
                    <a:pt x="479298" y="6807"/>
                  </a:lnTo>
                  <a:lnTo>
                    <a:pt x="475081" y="4013"/>
                  </a:lnTo>
                  <a:lnTo>
                    <a:pt x="454406" y="0"/>
                  </a:lnTo>
                  <a:lnTo>
                    <a:pt x="433793" y="4013"/>
                  </a:lnTo>
                  <a:lnTo>
                    <a:pt x="417195" y="15011"/>
                  </a:lnTo>
                  <a:lnTo>
                    <a:pt x="406107" y="31369"/>
                  </a:lnTo>
                  <a:lnTo>
                    <a:pt x="402082" y="51485"/>
                  </a:lnTo>
                  <a:lnTo>
                    <a:pt x="405968" y="71589"/>
                  </a:lnTo>
                  <a:lnTo>
                    <a:pt x="416814" y="87947"/>
                  </a:lnTo>
                  <a:lnTo>
                    <a:pt x="433362" y="98945"/>
                  </a:lnTo>
                  <a:lnTo>
                    <a:pt x="454406" y="102971"/>
                  </a:lnTo>
                  <a:lnTo>
                    <a:pt x="475081" y="98945"/>
                  </a:lnTo>
                  <a:lnTo>
                    <a:pt x="491718" y="87947"/>
                  </a:lnTo>
                  <a:lnTo>
                    <a:pt x="498348" y="78181"/>
                  </a:lnTo>
                  <a:lnTo>
                    <a:pt x="502818" y="71589"/>
                  </a:lnTo>
                  <a:lnTo>
                    <a:pt x="506857" y="51485"/>
                  </a:lnTo>
                  <a:close/>
                </a:path>
                <a:path w="610870" h="103504">
                  <a:moveTo>
                    <a:pt x="610743" y="1905"/>
                  </a:moveTo>
                  <a:lnTo>
                    <a:pt x="584073" y="1905"/>
                  </a:lnTo>
                  <a:lnTo>
                    <a:pt x="584073" y="39027"/>
                  </a:lnTo>
                  <a:lnTo>
                    <a:pt x="549783" y="39027"/>
                  </a:lnTo>
                  <a:lnTo>
                    <a:pt x="549783" y="1905"/>
                  </a:lnTo>
                  <a:lnTo>
                    <a:pt x="523113" y="1905"/>
                  </a:lnTo>
                  <a:lnTo>
                    <a:pt x="523113" y="101053"/>
                  </a:lnTo>
                  <a:lnTo>
                    <a:pt x="549783" y="101053"/>
                  </a:lnTo>
                  <a:lnTo>
                    <a:pt x="549783" y="62915"/>
                  </a:lnTo>
                  <a:lnTo>
                    <a:pt x="584073" y="62915"/>
                  </a:lnTo>
                  <a:lnTo>
                    <a:pt x="584073" y="101053"/>
                  </a:lnTo>
                  <a:lnTo>
                    <a:pt x="610743" y="101053"/>
                  </a:lnTo>
                  <a:lnTo>
                    <a:pt x="610743" y="19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97011" y="271653"/>
              <a:ext cx="88519" cy="9906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206486" y="265036"/>
              <a:ext cx="197485" cy="103505"/>
            </a:xfrm>
            <a:custGeom>
              <a:avLst/>
              <a:gdLst/>
              <a:ahLst/>
              <a:cxnLst/>
              <a:rect l="l" t="t" r="r" b="b"/>
              <a:pathLst>
                <a:path w="197484" h="103504">
                  <a:moveTo>
                    <a:pt x="92456" y="101053"/>
                  </a:moveTo>
                  <a:lnTo>
                    <a:pt x="55372" y="44742"/>
                  </a:lnTo>
                  <a:lnTo>
                    <a:pt x="91567" y="1905"/>
                  </a:lnTo>
                  <a:lnTo>
                    <a:pt x="60071" y="1905"/>
                  </a:lnTo>
                  <a:lnTo>
                    <a:pt x="26670" y="41948"/>
                  </a:lnTo>
                  <a:lnTo>
                    <a:pt x="26670" y="1905"/>
                  </a:lnTo>
                  <a:lnTo>
                    <a:pt x="0" y="1905"/>
                  </a:lnTo>
                  <a:lnTo>
                    <a:pt x="0" y="101053"/>
                  </a:lnTo>
                  <a:lnTo>
                    <a:pt x="26670" y="101053"/>
                  </a:lnTo>
                  <a:lnTo>
                    <a:pt x="26670" y="75374"/>
                  </a:lnTo>
                  <a:lnTo>
                    <a:pt x="36322" y="63944"/>
                  </a:lnTo>
                  <a:lnTo>
                    <a:pt x="61087" y="101053"/>
                  </a:lnTo>
                  <a:lnTo>
                    <a:pt x="92456" y="101053"/>
                  </a:lnTo>
                  <a:close/>
                </a:path>
                <a:path w="197484" h="103504">
                  <a:moveTo>
                    <a:pt x="197231" y="51485"/>
                  </a:moveTo>
                  <a:lnTo>
                    <a:pt x="193332" y="31369"/>
                  </a:lnTo>
                  <a:lnTo>
                    <a:pt x="188976" y="24790"/>
                  </a:lnTo>
                  <a:lnTo>
                    <a:pt x="182499" y="15011"/>
                  </a:lnTo>
                  <a:lnTo>
                    <a:pt x="169672" y="6502"/>
                  </a:lnTo>
                  <a:lnTo>
                    <a:pt x="169672" y="51485"/>
                  </a:lnTo>
                  <a:lnTo>
                    <a:pt x="167944" y="61709"/>
                  </a:lnTo>
                  <a:lnTo>
                    <a:pt x="163004" y="70218"/>
                  </a:lnTo>
                  <a:lnTo>
                    <a:pt x="155194" y="76022"/>
                  </a:lnTo>
                  <a:lnTo>
                    <a:pt x="144907" y="78181"/>
                  </a:lnTo>
                  <a:lnTo>
                    <a:pt x="134975" y="76022"/>
                  </a:lnTo>
                  <a:lnTo>
                    <a:pt x="127139" y="70218"/>
                  </a:lnTo>
                  <a:lnTo>
                    <a:pt x="121983" y="61709"/>
                  </a:lnTo>
                  <a:lnTo>
                    <a:pt x="120142" y="51485"/>
                  </a:lnTo>
                  <a:lnTo>
                    <a:pt x="121983" y="41249"/>
                  </a:lnTo>
                  <a:lnTo>
                    <a:pt x="127139" y="32740"/>
                  </a:lnTo>
                  <a:lnTo>
                    <a:pt x="134975" y="26936"/>
                  </a:lnTo>
                  <a:lnTo>
                    <a:pt x="144907" y="24790"/>
                  </a:lnTo>
                  <a:lnTo>
                    <a:pt x="155194" y="26936"/>
                  </a:lnTo>
                  <a:lnTo>
                    <a:pt x="162991" y="32740"/>
                  </a:lnTo>
                  <a:lnTo>
                    <a:pt x="167944" y="41249"/>
                  </a:lnTo>
                  <a:lnTo>
                    <a:pt x="169672" y="51485"/>
                  </a:lnTo>
                  <a:lnTo>
                    <a:pt x="169672" y="6502"/>
                  </a:lnTo>
                  <a:lnTo>
                    <a:pt x="165938" y="4013"/>
                  </a:lnTo>
                  <a:lnTo>
                    <a:pt x="144907" y="0"/>
                  </a:lnTo>
                  <a:lnTo>
                    <a:pt x="124383" y="4013"/>
                  </a:lnTo>
                  <a:lnTo>
                    <a:pt x="108089" y="15011"/>
                  </a:lnTo>
                  <a:lnTo>
                    <a:pt x="97345" y="31369"/>
                  </a:lnTo>
                  <a:lnTo>
                    <a:pt x="93472" y="51485"/>
                  </a:lnTo>
                  <a:lnTo>
                    <a:pt x="97345" y="71589"/>
                  </a:lnTo>
                  <a:lnTo>
                    <a:pt x="108089" y="87947"/>
                  </a:lnTo>
                  <a:lnTo>
                    <a:pt x="124383" y="98945"/>
                  </a:lnTo>
                  <a:lnTo>
                    <a:pt x="144907" y="102971"/>
                  </a:lnTo>
                  <a:lnTo>
                    <a:pt x="165506" y="98945"/>
                  </a:lnTo>
                  <a:lnTo>
                    <a:pt x="182118" y="87947"/>
                  </a:lnTo>
                  <a:lnTo>
                    <a:pt x="188734" y="78181"/>
                  </a:lnTo>
                  <a:lnTo>
                    <a:pt x="193192" y="71589"/>
                  </a:lnTo>
                  <a:lnTo>
                    <a:pt x="197231" y="514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22842" y="271653"/>
              <a:ext cx="81914" cy="990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74737" y="197357"/>
              <a:ext cx="242061" cy="24765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408542" y="271653"/>
              <a:ext cx="93345" cy="102235"/>
            </a:xfrm>
            <a:custGeom>
              <a:avLst/>
              <a:gdLst/>
              <a:ahLst/>
              <a:cxnLst/>
              <a:rect l="l" t="t" r="r" b="b"/>
              <a:pathLst>
                <a:path w="93345" h="102235">
                  <a:moveTo>
                    <a:pt x="93345" y="-4719"/>
                  </a:moveTo>
                  <a:lnTo>
                    <a:pt x="19050" y="-4719"/>
                  </a:lnTo>
                  <a:lnTo>
                    <a:pt x="19050" y="39137"/>
                  </a:lnTo>
                  <a:lnTo>
                    <a:pt x="18788" y="47122"/>
                  </a:lnTo>
                  <a:lnTo>
                    <a:pt x="2793" y="73460"/>
                  </a:lnTo>
                  <a:lnTo>
                    <a:pt x="0" y="73460"/>
                  </a:lnTo>
                  <a:lnTo>
                    <a:pt x="0" y="97360"/>
                  </a:lnTo>
                  <a:lnTo>
                    <a:pt x="11429" y="97360"/>
                  </a:lnTo>
                  <a:lnTo>
                    <a:pt x="21843" y="93546"/>
                  </a:lnTo>
                  <a:lnTo>
                    <a:pt x="43263" y="53760"/>
                  </a:lnTo>
                  <a:lnTo>
                    <a:pt x="43814" y="37230"/>
                  </a:lnTo>
                  <a:lnTo>
                    <a:pt x="43814" y="19052"/>
                  </a:lnTo>
                  <a:lnTo>
                    <a:pt x="66675" y="19052"/>
                  </a:lnTo>
                  <a:lnTo>
                    <a:pt x="66675" y="94436"/>
                  </a:lnTo>
                  <a:lnTo>
                    <a:pt x="93345" y="94436"/>
                  </a:lnTo>
                  <a:lnTo>
                    <a:pt x="93345" y="-47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091429" y="1243965"/>
            <a:ext cx="263779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</a:rPr>
              <a:t>ТЕХНИЧЕСКИЕ </a:t>
            </a:r>
            <a:r>
              <a:rPr sz="2800" dirty="0">
                <a:solidFill>
                  <a:srgbClr val="FFFFFF"/>
                </a:solidFill>
              </a:rPr>
              <a:t>СЕРВИСЫ</a:t>
            </a:r>
            <a:r>
              <a:rPr sz="2800" spc="-110" dirty="0">
                <a:solidFill>
                  <a:srgbClr val="FFFFFF"/>
                </a:solidFill>
              </a:rPr>
              <a:t> </a:t>
            </a:r>
            <a:r>
              <a:rPr sz="2800" spc="-55" dirty="0">
                <a:solidFill>
                  <a:srgbClr val="FFFFFF"/>
                </a:solidFill>
              </a:rPr>
              <a:t>TAIKOR</a:t>
            </a:r>
            <a:endParaRPr sz="2800"/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1702" y="650366"/>
            <a:ext cx="3509010" cy="345052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12048" y="242696"/>
            <a:ext cx="6038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30" dirty="0">
                <a:solidFill>
                  <a:srgbClr val="181818"/>
                </a:solidFill>
                <a:latin typeface="Calibri"/>
                <a:cs typeface="Calibri"/>
              </a:rPr>
              <a:t>TAIKOR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76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ТЕХПОДДЕРЖКА</a:t>
            </a:r>
            <a:r>
              <a:rPr spc="-20" dirty="0"/>
              <a:t> </a:t>
            </a:r>
            <a:r>
              <a:rPr dirty="0"/>
              <a:t>И</a:t>
            </a:r>
            <a:r>
              <a:rPr spc="-20" dirty="0"/>
              <a:t> </a:t>
            </a:r>
            <a:r>
              <a:rPr spc="-10" dirty="0"/>
              <a:t>СЕРВИСЫ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4668" y="2568067"/>
            <a:ext cx="1928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https://taikor.tn.ru/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0323" y="3204972"/>
            <a:ext cx="1459991" cy="133197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7368" y="3204972"/>
            <a:ext cx="1313688" cy="1331976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245363" y="751331"/>
            <a:ext cx="8362315" cy="3850004"/>
            <a:chOff x="245363" y="751331"/>
            <a:chExt cx="8362315" cy="3850004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22548" y="850392"/>
              <a:ext cx="1487424" cy="217169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31208" y="1527048"/>
              <a:ext cx="1418843" cy="149504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56148" y="751331"/>
              <a:ext cx="1028639" cy="143255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63383" y="815339"/>
              <a:ext cx="1344168" cy="100888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58711" y="1118615"/>
              <a:ext cx="1042401" cy="147674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81799" y="1466087"/>
              <a:ext cx="963168" cy="136702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88707" y="1898904"/>
              <a:ext cx="984503" cy="136398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42830" y="3278202"/>
              <a:ext cx="1318111" cy="132271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5363" y="850392"/>
              <a:ext cx="3191256" cy="1744979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4915027" y="3338829"/>
            <a:ext cx="3312795" cy="1200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40665" algn="l"/>
              </a:tabLst>
            </a:pPr>
            <a:r>
              <a:rPr sz="1100" dirty="0">
                <a:solidFill>
                  <a:srgbClr val="181818"/>
                </a:solidFill>
                <a:latin typeface="Calibri"/>
                <a:cs typeface="Calibri"/>
              </a:rPr>
              <a:t>Обучения</a:t>
            </a:r>
            <a:r>
              <a:rPr sz="1100" spc="-3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81818"/>
                </a:solidFill>
                <a:latin typeface="Calibri"/>
                <a:cs typeface="Calibri"/>
              </a:rPr>
              <a:t>в</a:t>
            </a:r>
            <a:r>
              <a:rPr sz="1100" spc="-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81818"/>
                </a:solidFill>
                <a:latin typeface="Calibri"/>
                <a:cs typeface="Calibri"/>
              </a:rPr>
              <a:t>Учебных</a:t>
            </a:r>
            <a:r>
              <a:rPr sz="1100" spc="-2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81818"/>
                </a:solidFill>
                <a:latin typeface="Calibri"/>
                <a:cs typeface="Calibri"/>
              </a:rPr>
              <a:t>центрах</a:t>
            </a:r>
            <a:r>
              <a:rPr sz="1100" spc="-3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81818"/>
                </a:solidFill>
                <a:latin typeface="Calibri"/>
                <a:cs typeface="Calibri"/>
              </a:rPr>
              <a:t>и в</a:t>
            </a:r>
            <a:r>
              <a:rPr sz="1100" spc="-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81818"/>
                </a:solidFill>
                <a:latin typeface="Calibri"/>
                <a:cs typeface="Calibri"/>
              </a:rPr>
              <a:t>он-лайн</a:t>
            </a:r>
            <a:r>
              <a:rPr sz="1100" spc="-3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181818"/>
                </a:solidFill>
                <a:latin typeface="Calibri"/>
                <a:cs typeface="Calibri"/>
              </a:rPr>
              <a:t>форматах</a:t>
            </a:r>
            <a:endParaRPr sz="11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Font typeface="Wingdings"/>
              <a:buChar char=""/>
              <a:tabLst>
                <a:tab pos="240665" algn="l"/>
              </a:tabLst>
            </a:pPr>
            <a:r>
              <a:rPr sz="1100" dirty="0">
                <a:solidFill>
                  <a:srgbClr val="181818"/>
                </a:solidFill>
                <a:latin typeface="Calibri"/>
                <a:cs typeface="Calibri"/>
              </a:rPr>
              <a:t>Проведение</a:t>
            </a:r>
            <a:r>
              <a:rPr sz="1100" spc="-2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181818"/>
                </a:solidFill>
                <a:latin typeface="Calibri"/>
                <a:cs typeface="Calibri"/>
              </a:rPr>
              <a:t>испытаний</a:t>
            </a:r>
            <a:endParaRPr sz="11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Font typeface="Wingdings"/>
              <a:buChar char=""/>
              <a:tabLst>
                <a:tab pos="240665" algn="l"/>
              </a:tabLst>
            </a:pPr>
            <a:r>
              <a:rPr sz="1100" spc="-10" dirty="0">
                <a:solidFill>
                  <a:srgbClr val="181818"/>
                </a:solidFill>
                <a:latin typeface="Calibri"/>
                <a:cs typeface="Calibri"/>
              </a:rPr>
              <a:t>Индивидуальные</a:t>
            </a:r>
            <a:r>
              <a:rPr sz="1100" spc="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81818"/>
                </a:solidFill>
                <a:latin typeface="Calibri"/>
                <a:cs typeface="Calibri"/>
              </a:rPr>
              <a:t>технические </a:t>
            </a:r>
            <a:r>
              <a:rPr sz="1100" spc="-10" dirty="0">
                <a:solidFill>
                  <a:srgbClr val="181818"/>
                </a:solidFill>
                <a:latin typeface="Calibri"/>
                <a:cs typeface="Calibri"/>
              </a:rPr>
              <a:t>решения</a:t>
            </a:r>
            <a:endParaRPr sz="11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40665" algn="l"/>
              </a:tabLst>
            </a:pPr>
            <a:r>
              <a:rPr sz="1100" spc="-10" dirty="0">
                <a:solidFill>
                  <a:srgbClr val="181818"/>
                </a:solidFill>
                <a:latin typeface="Calibri"/>
                <a:cs typeface="Calibri"/>
              </a:rPr>
              <a:t>Информационные </a:t>
            </a:r>
            <a:r>
              <a:rPr sz="1100" dirty="0">
                <a:solidFill>
                  <a:srgbClr val="181818"/>
                </a:solidFill>
                <a:latin typeface="Calibri"/>
                <a:cs typeface="Calibri"/>
              </a:rPr>
              <a:t>материалы</a:t>
            </a:r>
            <a:r>
              <a:rPr sz="1100" spc="1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81818"/>
                </a:solidFill>
                <a:latin typeface="Calibri"/>
                <a:cs typeface="Calibri"/>
              </a:rPr>
              <a:t>и</a:t>
            </a:r>
            <a:r>
              <a:rPr sz="1100" spc="2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181818"/>
                </a:solidFill>
                <a:latin typeface="Calibri"/>
                <a:cs typeface="Calibri"/>
              </a:rPr>
              <a:t>образцы</a:t>
            </a:r>
            <a:endParaRPr sz="11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Font typeface="Wingdings"/>
              <a:buChar char=""/>
              <a:tabLst>
                <a:tab pos="240665" algn="l"/>
              </a:tabLst>
            </a:pPr>
            <a:r>
              <a:rPr sz="1100" spc="-20" dirty="0">
                <a:solidFill>
                  <a:srgbClr val="181818"/>
                </a:solidFill>
                <a:latin typeface="Calibri"/>
                <a:cs typeface="Calibri"/>
              </a:rPr>
              <a:t>Сайт</a:t>
            </a:r>
            <a:endParaRPr sz="11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Font typeface="Wingdings"/>
              <a:buChar char=""/>
              <a:tabLst>
                <a:tab pos="240665" algn="l"/>
              </a:tabLst>
            </a:pPr>
            <a:r>
              <a:rPr sz="1100" dirty="0">
                <a:solidFill>
                  <a:srgbClr val="181818"/>
                </a:solidFill>
                <a:latin typeface="Calibri"/>
                <a:cs typeface="Calibri"/>
              </a:rPr>
              <a:t>Отраслевые</a:t>
            </a:r>
            <a:r>
              <a:rPr sz="1100" spc="-4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181818"/>
                </a:solidFill>
                <a:latin typeface="Calibri"/>
                <a:cs typeface="Calibri"/>
              </a:rPr>
              <a:t>испытания</a:t>
            </a:r>
            <a:endParaRPr sz="11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Font typeface="Wingdings"/>
              <a:buChar char=""/>
              <a:tabLst>
                <a:tab pos="240665" algn="l"/>
              </a:tabLst>
            </a:pPr>
            <a:r>
              <a:rPr sz="1100" dirty="0">
                <a:solidFill>
                  <a:srgbClr val="181818"/>
                </a:solidFill>
                <a:latin typeface="Calibri"/>
                <a:cs typeface="Calibri"/>
              </a:rPr>
              <a:t>Расчеты</a:t>
            </a:r>
            <a:r>
              <a:rPr sz="1100" spc="-6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181818"/>
                </a:solidFill>
                <a:latin typeface="Calibri"/>
                <a:cs typeface="Calibri"/>
              </a:rPr>
              <a:t>ОГЗ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24748" y="303022"/>
            <a:ext cx="578485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25"/>
              </a:lnSpc>
            </a:pPr>
            <a:r>
              <a:rPr sz="1500" b="1" spc="-45" dirty="0">
                <a:solidFill>
                  <a:srgbClr val="181818"/>
                </a:solidFill>
                <a:latin typeface="Calibri"/>
                <a:cs typeface="Calibri"/>
              </a:rPr>
              <a:t>TAIKOR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599685" y="9799"/>
            <a:ext cx="4544695" cy="5133975"/>
            <a:chOff x="4599685" y="9799"/>
            <a:chExt cx="4544695" cy="5133975"/>
          </a:xfrm>
        </p:grpSpPr>
        <p:sp>
          <p:nvSpPr>
            <p:cNvPr id="4" name="object 4"/>
            <p:cNvSpPr/>
            <p:nvPr/>
          </p:nvSpPr>
          <p:spPr>
            <a:xfrm>
              <a:off x="4599685" y="9799"/>
              <a:ext cx="4544695" cy="5133975"/>
            </a:xfrm>
            <a:custGeom>
              <a:avLst/>
              <a:gdLst/>
              <a:ahLst/>
              <a:cxnLst/>
              <a:rect l="l" t="t" r="r" b="b"/>
              <a:pathLst>
                <a:path w="4544695" h="5133975">
                  <a:moveTo>
                    <a:pt x="0" y="5133701"/>
                  </a:moveTo>
                  <a:lnTo>
                    <a:pt x="4544314" y="5133701"/>
                  </a:lnTo>
                  <a:lnTo>
                    <a:pt x="4544314" y="0"/>
                  </a:lnTo>
                  <a:lnTo>
                    <a:pt x="0" y="0"/>
                  </a:lnTo>
                  <a:lnTo>
                    <a:pt x="0" y="5133701"/>
                  </a:lnTo>
                  <a:close/>
                </a:path>
              </a:pathLst>
            </a:custGeom>
            <a:solidFill>
              <a:srgbClr val="E12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465314" y="265036"/>
              <a:ext cx="610870" cy="103505"/>
            </a:xfrm>
            <a:custGeom>
              <a:avLst/>
              <a:gdLst/>
              <a:ahLst/>
              <a:cxnLst/>
              <a:rect l="l" t="t" r="r" b="b"/>
              <a:pathLst>
                <a:path w="610870" h="103504">
                  <a:moveTo>
                    <a:pt x="84836" y="1905"/>
                  </a:moveTo>
                  <a:lnTo>
                    <a:pt x="0" y="1905"/>
                  </a:lnTo>
                  <a:lnTo>
                    <a:pt x="0" y="25679"/>
                  </a:lnTo>
                  <a:lnTo>
                    <a:pt x="28575" y="25679"/>
                  </a:lnTo>
                  <a:lnTo>
                    <a:pt x="28575" y="101053"/>
                  </a:lnTo>
                  <a:lnTo>
                    <a:pt x="55245" y="101053"/>
                  </a:lnTo>
                  <a:lnTo>
                    <a:pt x="55245" y="25679"/>
                  </a:lnTo>
                  <a:lnTo>
                    <a:pt x="84836" y="25679"/>
                  </a:lnTo>
                  <a:lnTo>
                    <a:pt x="84836" y="1905"/>
                  </a:lnTo>
                  <a:close/>
                </a:path>
                <a:path w="610870" h="103504">
                  <a:moveTo>
                    <a:pt x="177292" y="77292"/>
                  </a:moveTo>
                  <a:lnTo>
                    <a:pt x="124841" y="77292"/>
                  </a:lnTo>
                  <a:lnTo>
                    <a:pt x="124841" y="62026"/>
                  </a:lnTo>
                  <a:lnTo>
                    <a:pt x="171577" y="62026"/>
                  </a:lnTo>
                  <a:lnTo>
                    <a:pt x="171577" y="40043"/>
                  </a:lnTo>
                  <a:lnTo>
                    <a:pt x="124841" y="40043"/>
                  </a:lnTo>
                  <a:lnTo>
                    <a:pt x="124841" y="24790"/>
                  </a:lnTo>
                  <a:lnTo>
                    <a:pt x="176276" y="24790"/>
                  </a:lnTo>
                  <a:lnTo>
                    <a:pt x="176276" y="1905"/>
                  </a:lnTo>
                  <a:lnTo>
                    <a:pt x="98171" y="1905"/>
                  </a:lnTo>
                  <a:lnTo>
                    <a:pt x="98171" y="101053"/>
                  </a:lnTo>
                  <a:lnTo>
                    <a:pt x="177292" y="101053"/>
                  </a:lnTo>
                  <a:lnTo>
                    <a:pt x="177292" y="77292"/>
                  </a:lnTo>
                  <a:close/>
                </a:path>
                <a:path w="610870" h="103504">
                  <a:moveTo>
                    <a:pt x="285877" y="101053"/>
                  </a:moveTo>
                  <a:lnTo>
                    <a:pt x="252476" y="50469"/>
                  </a:lnTo>
                  <a:lnTo>
                    <a:pt x="283972" y="1905"/>
                  </a:lnTo>
                  <a:lnTo>
                    <a:pt x="254381" y="1905"/>
                  </a:lnTo>
                  <a:lnTo>
                    <a:pt x="237236" y="29489"/>
                  </a:lnTo>
                  <a:lnTo>
                    <a:pt x="220091" y="1905"/>
                  </a:lnTo>
                  <a:lnTo>
                    <a:pt x="188722" y="1905"/>
                  </a:lnTo>
                  <a:lnTo>
                    <a:pt x="221107" y="50469"/>
                  </a:lnTo>
                  <a:lnTo>
                    <a:pt x="187706" y="101053"/>
                  </a:lnTo>
                  <a:lnTo>
                    <a:pt x="218186" y="101053"/>
                  </a:lnTo>
                  <a:lnTo>
                    <a:pt x="236347" y="71564"/>
                  </a:lnTo>
                  <a:lnTo>
                    <a:pt x="255397" y="101053"/>
                  </a:lnTo>
                  <a:lnTo>
                    <a:pt x="285877" y="101053"/>
                  </a:lnTo>
                  <a:close/>
                </a:path>
                <a:path w="610870" h="103504">
                  <a:moveTo>
                    <a:pt x="385826" y="1905"/>
                  </a:moveTo>
                  <a:lnTo>
                    <a:pt x="359156" y="1905"/>
                  </a:lnTo>
                  <a:lnTo>
                    <a:pt x="359156" y="39027"/>
                  </a:lnTo>
                  <a:lnTo>
                    <a:pt x="324866" y="39027"/>
                  </a:lnTo>
                  <a:lnTo>
                    <a:pt x="324866" y="1905"/>
                  </a:lnTo>
                  <a:lnTo>
                    <a:pt x="298196" y="1905"/>
                  </a:lnTo>
                  <a:lnTo>
                    <a:pt x="298196" y="101053"/>
                  </a:lnTo>
                  <a:lnTo>
                    <a:pt x="324866" y="101053"/>
                  </a:lnTo>
                  <a:lnTo>
                    <a:pt x="324866" y="62915"/>
                  </a:lnTo>
                  <a:lnTo>
                    <a:pt x="359156" y="62915"/>
                  </a:lnTo>
                  <a:lnTo>
                    <a:pt x="359156" y="101053"/>
                  </a:lnTo>
                  <a:lnTo>
                    <a:pt x="385826" y="101053"/>
                  </a:lnTo>
                  <a:lnTo>
                    <a:pt x="385826" y="1905"/>
                  </a:lnTo>
                  <a:close/>
                </a:path>
                <a:path w="610870" h="103504">
                  <a:moveTo>
                    <a:pt x="506857" y="51485"/>
                  </a:moveTo>
                  <a:lnTo>
                    <a:pt x="502818" y="31369"/>
                  </a:lnTo>
                  <a:lnTo>
                    <a:pt x="498348" y="24790"/>
                  </a:lnTo>
                  <a:lnTo>
                    <a:pt x="491718" y="15011"/>
                  </a:lnTo>
                  <a:lnTo>
                    <a:pt x="479298" y="6807"/>
                  </a:lnTo>
                  <a:lnTo>
                    <a:pt x="479298" y="51485"/>
                  </a:lnTo>
                  <a:lnTo>
                    <a:pt x="477558" y="61709"/>
                  </a:lnTo>
                  <a:lnTo>
                    <a:pt x="472605" y="70218"/>
                  </a:lnTo>
                  <a:lnTo>
                    <a:pt x="464769" y="76022"/>
                  </a:lnTo>
                  <a:lnTo>
                    <a:pt x="454406" y="78181"/>
                  </a:lnTo>
                  <a:lnTo>
                    <a:pt x="444525" y="76022"/>
                  </a:lnTo>
                  <a:lnTo>
                    <a:pt x="436689" y="70218"/>
                  </a:lnTo>
                  <a:lnTo>
                    <a:pt x="431507" y="61709"/>
                  </a:lnTo>
                  <a:lnTo>
                    <a:pt x="429641" y="51485"/>
                  </a:lnTo>
                  <a:lnTo>
                    <a:pt x="431355" y="41249"/>
                  </a:lnTo>
                  <a:lnTo>
                    <a:pt x="436308" y="32740"/>
                  </a:lnTo>
                  <a:lnTo>
                    <a:pt x="444106" y="26936"/>
                  </a:lnTo>
                  <a:lnTo>
                    <a:pt x="454406" y="24790"/>
                  </a:lnTo>
                  <a:lnTo>
                    <a:pt x="464337" y="26936"/>
                  </a:lnTo>
                  <a:lnTo>
                    <a:pt x="472224" y="32740"/>
                  </a:lnTo>
                  <a:lnTo>
                    <a:pt x="477418" y="41249"/>
                  </a:lnTo>
                  <a:lnTo>
                    <a:pt x="479298" y="51485"/>
                  </a:lnTo>
                  <a:lnTo>
                    <a:pt x="479298" y="6807"/>
                  </a:lnTo>
                  <a:lnTo>
                    <a:pt x="475081" y="4013"/>
                  </a:lnTo>
                  <a:lnTo>
                    <a:pt x="454406" y="0"/>
                  </a:lnTo>
                  <a:lnTo>
                    <a:pt x="433793" y="4013"/>
                  </a:lnTo>
                  <a:lnTo>
                    <a:pt x="417195" y="15011"/>
                  </a:lnTo>
                  <a:lnTo>
                    <a:pt x="406107" y="31369"/>
                  </a:lnTo>
                  <a:lnTo>
                    <a:pt x="402082" y="51485"/>
                  </a:lnTo>
                  <a:lnTo>
                    <a:pt x="405968" y="71589"/>
                  </a:lnTo>
                  <a:lnTo>
                    <a:pt x="416814" y="87947"/>
                  </a:lnTo>
                  <a:lnTo>
                    <a:pt x="433362" y="98945"/>
                  </a:lnTo>
                  <a:lnTo>
                    <a:pt x="454406" y="102971"/>
                  </a:lnTo>
                  <a:lnTo>
                    <a:pt x="475081" y="98945"/>
                  </a:lnTo>
                  <a:lnTo>
                    <a:pt x="491718" y="87947"/>
                  </a:lnTo>
                  <a:lnTo>
                    <a:pt x="498348" y="78181"/>
                  </a:lnTo>
                  <a:lnTo>
                    <a:pt x="502818" y="71589"/>
                  </a:lnTo>
                  <a:lnTo>
                    <a:pt x="506857" y="51485"/>
                  </a:lnTo>
                  <a:close/>
                </a:path>
                <a:path w="610870" h="103504">
                  <a:moveTo>
                    <a:pt x="610743" y="1905"/>
                  </a:moveTo>
                  <a:lnTo>
                    <a:pt x="584073" y="1905"/>
                  </a:lnTo>
                  <a:lnTo>
                    <a:pt x="584073" y="39027"/>
                  </a:lnTo>
                  <a:lnTo>
                    <a:pt x="549783" y="39027"/>
                  </a:lnTo>
                  <a:lnTo>
                    <a:pt x="549783" y="1905"/>
                  </a:lnTo>
                  <a:lnTo>
                    <a:pt x="523113" y="1905"/>
                  </a:lnTo>
                  <a:lnTo>
                    <a:pt x="523113" y="101053"/>
                  </a:lnTo>
                  <a:lnTo>
                    <a:pt x="549783" y="101053"/>
                  </a:lnTo>
                  <a:lnTo>
                    <a:pt x="549783" y="62915"/>
                  </a:lnTo>
                  <a:lnTo>
                    <a:pt x="584073" y="62915"/>
                  </a:lnTo>
                  <a:lnTo>
                    <a:pt x="584073" y="101053"/>
                  </a:lnTo>
                  <a:lnTo>
                    <a:pt x="610743" y="101053"/>
                  </a:lnTo>
                  <a:lnTo>
                    <a:pt x="610743" y="19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97011" y="271653"/>
              <a:ext cx="88519" cy="9906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206486" y="265036"/>
              <a:ext cx="197485" cy="103505"/>
            </a:xfrm>
            <a:custGeom>
              <a:avLst/>
              <a:gdLst/>
              <a:ahLst/>
              <a:cxnLst/>
              <a:rect l="l" t="t" r="r" b="b"/>
              <a:pathLst>
                <a:path w="197484" h="103504">
                  <a:moveTo>
                    <a:pt x="92456" y="101053"/>
                  </a:moveTo>
                  <a:lnTo>
                    <a:pt x="55372" y="44742"/>
                  </a:lnTo>
                  <a:lnTo>
                    <a:pt x="91567" y="1905"/>
                  </a:lnTo>
                  <a:lnTo>
                    <a:pt x="60071" y="1905"/>
                  </a:lnTo>
                  <a:lnTo>
                    <a:pt x="26670" y="41948"/>
                  </a:lnTo>
                  <a:lnTo>
                    <a:pt x="26670" y="1905"/>
                  </a:lnTo>
                  <a:lnTo>
                    <a:pt x="0" y="1905"/>
                  </a:lnTo>
                  <a:lnTo>
                    <a:pt x="0" y="101053"/>
                  </a:lnTo>
                  <a:lnTo>
                    <a:pt x="26670" y="101053"/>
                  </a:lnTo>
                  <a:lnTo>
                    <a:pt x="26670" y="75374"/>
                  </a:lnTo>
                  <a:lnTo>
                    <a:pt x="36322" y="63944"/>
                  </a:lnTo>
                  <a:lnTo>
                    <a:pt x="61087" y="101053"/>
                  </a:lnTo>
                  <a:lnTo>
                    <a:pt x="92456" y="101053"/>
                  </a:lnTo>
                  <a:close/>
                </a:path>
                <a:path w="197484" h="103504">
                  <a:moveTo>
                    <a:pt x="197231" y="51485"/>
                  </a:moveTo>
                  <a:lnTo>
                    <a:pt x="193332" y="31369"/>
                  </a:lnTo>
                  <a:lnTo>
                    <a:pt x="188976" y="24790"/>
                  </a:lnTo>
                  <a:lnTo>
                    <a:pt x="182499" y="15011"/>
                  </a:lnTo>
                  <a:lnTo>
                    <a:pt x="169672" y="6502"/>
                  </a:lnTo>
                  <a:lnTo>
                    <a:pt x="169672" y="51485"/>
                  </a:lnTo>
                  <a:lnTo>
                    <a:pt x="167944" y="61709"/>
                  </a:lnTo>
                  <a:lnTo>
                    <a:pt x="163004" y="70218"/>
                  </a:lnTo>
                  <a:lnTo>
                    <a:pt x="155194" y="76022"/>
                  </a:lnTo>
                  <a:lnTo>
                    <a:pt x="144907" y="78181"/>
                  </a:lnTo>
                  <a:lnTo>
                    <a:pt x="134975" y="76022"/>
                  </a:lnTo>
                  <a:lnTo>
                    <a:pt x="127139" y="70218"/>
                  </a:lnTo>
                  <a:lnTo>
                    <a:pt x="121983" y="61709"/>
                  </a:lnTo>
                  <a:lnTo>
                    <a:pt x="120142" y="51485"/>
                  </a:lnTo>
                  <a:lnTo>
                    <a:pt x="121983" y="41249"/>
                  </a:lnTo>
                  <a:lnTo>
                    <a:pt x="127139" y="32740"/>
                  </a:lnTo>
                  <a:lnTo>
                    <a:pt x="134975" y="26936"/>
                  </a:lnTo>
                  <a:lnTo>
                    <a:pt x="144907" y="24790"/>
                  </a:lnTo>
                  <a:lnTo>
                    <a:pt x="155194" y="26936"/>
                  </a:lnTo>
                  <a:lnTo>
                    <a:pt x="162991" y="32740"/>
                  </a:lnTo>
                  <a:lnTo>
                    <a:pt x="167944" y="41249"/>
                  </a:lnTo>
                  <a:lnTo>
                    <a:pt x="169672" y="51485"/>
                  </a:lnTo>
                  <a:lnTo>
                    <a:pt x="169672" y="6502"/>
                  </a:lnTo>
                  <a:lnTo>
                    <a:pt x="165938" y="4013"/>
                  </a:lnTo>
                  <a:lnTo>
                    <a:pt x="144907" y="0"/>
                  </a:lnTo>
                  <a:lnTo>
                    <a:pt x="124383" y="4013"/>
                  </a:lnTo>
                  <a:lnTo>
                    <a:pt x="108089" y="15011"/>
                  </a:lnTo>
                  <a:lnTo>
                    <a:pt x="97345" y="31369"/>
                  </a:lnTo>
                  <a:lnTo>
                    <a:pt x="93472" y="51485"/>
                  </a:lnTo>
                  <a:lnTo>
                    <a:pt x="97345" y="71589"/>
                  </a:lnTo>
                  <a:lnTo>
                    <a:pt x="108089" y="87947"/>
                  </a:lnTo>
                  <a:lnTo>
                    <a:pt x="124383" y="98945"/>
                  </a:lnTo>
                  <a:lnTo>
                    <a:pt x="144907" y="102971"/>
                  </a:lnTo>
                  <a:lnTo>
                    <a:pt x="165506" y="98945"/>
                  </a:lnTo>
                  <a:lnTo>
                    <a:pt x="182118" y="87947"/>
                  </a:lnTo>
                  <a:lnTo>
                    <a:pt x="188734" y="78181"/>
                  </a:lnTo>
                  <a:lnTo>
                    <a:pt x="193192" y="71589"/>
                  </a:lnTo>
                  <a:lnTo>
                    <a:pt x="197231" y="514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22842" y="271653"/>
              <a:ext cx="81914" cy="990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74737" y="197357"/>
              <a:ext cx="242061" cy="24765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408542" y="271653"/>
              <a:ext cx="93345" cy="102235"/>
            </a:xfrm>
            <a:custGeom>
              <a:avLst/>
              <a:gdLst/>
              <a:ahLst/>
              <a:cxnLst/>
              <a:rect l="l" t="t" r="r" b="b"/>
              <a:pathLst>
                <a:path w="93345" h="102235">
                  <a:moveTo>
                    <a:pt x="93345" y="-4719"/>
                  </a:moveTo>
                  <a:lnTo>
                    <a:pt x="19050" y="-4719"/>
                  </a:lnTo>
                  <a:lnTo>
                    <a:pt x="19050" y="39137"/>
                  </a:lnTo>
                  <a:lnTo>
                    <a:pt x="18788" y="47122"/>
                  </a:lnTo>
                  <a:lnTo>
                    <a:pt x="2793" y="73460"/>
                  </a:lnTo>
                  <a:lnTo>
                    <a:pt x="0" y="73460"/>
                  </a:lnTo>
                  <a:lnTo>
                    <a:pt x="0" y="97360"/>
                  </a:lnTo>
                  <a:lnTo>
                    <a:pt x="11429" y="97360"/>
                  </a:lnTo>
                  <a:lnTo>
                    <a:pt x="21843" y="93546"/>
                  </a:lnTo>
                  <a:lnTo>
                    <a:pt x="43263" y="53760"/>
                  </a:lnTo>
                  <a:lnTo>
                    <a:pt x="43814" y="37230"/>
                  </a:lnTo>
                  <a:lnTo>
                    <a:pt x="43814" y="19052"/>
                  </a:lnTo>
                  <a:lnTo>
                    <a:pt x="66675" y="19052"/>
                  </a:lnTo>
                  <a:lnTo>
                    <a:pt x="66675" y="94436"/>
                  </a:lnTo>
                  <a:lnTo>
                    <a:pt x="93345" y="94436"/>
                  </a:lnTo>
                  <a:lnTo>
                    <a:pt x="93345" y="-47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905502" y="1531772"/>
            <a:ext cx="3336290" cy="1050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100"/>
              </a:spcBef>
            </a:pPr>
            <a:r>
              <a:rPr sz="2800" dirty="0">
                <a:solidFill>
                  <a:srgbClr val="FFFFFF"/>
                </a:solidFill>
              </a:rPr>
              <a:t>СИСТЕМЫ</a:t>
            </a:r>
            <a:r>
              <a:rPr sz="2800" spc="-114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TAIKOR. ПОЛИМЕРНЫЕ</a:t>
            </a:r>
            <a:r>
              <a:rPr sz="2800" spc="-85" dirty="0">
                <a:solidFill>
                  <a:srgbClr val="FFFFFF"/>
                </a:solidFill>
              </a:rPr>
              <a:t> </a:t>
            </a:r>
            <a:r>
              <a:rPr sz="2800" spc="-20" dirty="0">
                <a:solidFill>
                  <a:srgbClr val="FFFFFF"/>
                </a:solidFill>
              </a:rPr>
              <a:t>ПОЛЫ</a:t>
            </a:r>
            <a:endParaRPr sz="2800"/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9961" y="1256462"/>
            <a:ext cx="4100666" cy="304803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12048" y="242696"/>
            <a:ext cx="6038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30" dirty="0">
                <a:solidFill>
                  <a:srgbClr val="181818"/>
                </a:solidFill>
                <a:latin typeface="Calibri"/>
                <a:cs typeface="Calibri"/>
              </a:rPr>
              <a:t>TAIKOR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95843" y="4826304"/>
            <a:ext cx="129539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solidFill>
                  <a:srgbClr val="7E7E7E"/>
                </a:solidFill>
                <a:latin typeface="Calibri"/>
                <a:cs typeface="Calibri"/>
              </a:rPr>
              <a:t>31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760">
              <a:lnSpc>
                <a:spcPct val="100000"/>
              </a:lnSpc>
              <a:spcBef>
                <a:spcPts val="100"/>
              </a:spcBef>
            </a:pPr>
            <a:r>
              <a:rPr dirty="0"/>
              <a:t>ОБЪЕКТНАЯ</a:t>
            </a:r>
            <a:r>
              <a:rPr spc="-100" dirty="0"/>
              <a:t> </a:t>
            </a:r>
            <a:r>
              <a:rPr spc="-10" dirty="0"/>
              <a:t>ПОДДЕРЖКА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62127" y="772818"/>
            <a:ext cx="4631690" cy="148844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480"/>
              </a:spcBef>
              <a:buFont typeface="Wingdings"/>
              <a:buChar char=""/>
              <a:tabLst>
                <a:tab pos="299085" algn="l"/>
              </a:tabLst>
            </a:pPr>
            <a:r>
              <a:rPr sz="1600" dirty="0">
                <a:solidFill>
                  <a:srgbClr val="181818"/>
                </a:solidFill>
                <a:latin typeface="Calibri"/>
                <a:cs typeface="Calibri"/>
              </a:rPr>
              <a:t>Служба</a:t>
            </a:r>
            <a:r>
              <a:rPr sz="1600" spc="-5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81818"/>
                </a:solidFill>
                <a:latin typeface="Calibri"/>
                <a:cs typeface="Calibri"/>
              </a:rPr>
              <a:t>объектной</a:t>
            </a:r>
            <a:r>
              <a:rPr sz="1600" spc="-10" dirty="0">
                <a:solidFill>
                  <a:srgbClr val="181818"/>
                </a:solidFill>
                <a:latin typeface="Calibri"/>
                <a:cs typeface="Calibri"/>
              </a:rPr>
              <a:t> поддержки,</a:t>
            </a:r>
            <a:r>
              <a:rPr sz="1600" spc="-2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81818"/>
                </a:solidFill>
                <a:latin typeface="Calibri"/>
                <a:cs typeface="Calibri"/>
              </a:rPr>
              <a:t>пробные</a:t>
            </a:r>
            <a:r>
              <a:rPr sz="1600" spc="-2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81818"/>
                </a:solidFill>
                <a:latin typeface="Calibri"/>
                <a:cs typeface="Calibri"/>
              </a:rPr>
              <a:t>выкрасы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385"/>
              </a:spcBef>
              <a:buFont typeface="Wingdings"/>
              <a:buChar char=""/>
              <a:tabLst>
                <a:tab pos="299085" algn="l"/>
              </a:tabLst>
            </a:pPr>
            <a:r>
              <a:rPr sz="1600" spc="-10" dirty="0">
                <a:solidFill>
                  <a:srgbClr val="181818"/>
                </a:solidFill>
                <a:latin typeface="Calibri"/>
                <a:cs typeface="Calibri"/>
              </a:rPr>
              <a:t>Обследование</a:t>
            </a:r>
            <a:r>
              <a:rPr sz="1600" spc="-2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81818"/>
                </a:solidFill>
                <a:latin typeface="Calibri"/>
                <a:cs typeface="Calibri"/>
              </a:rPr>
              <a:t>сложных</a:t>
            </a:r>
            <a:r>
              <a:rPr sz="1600" spc="-3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81818"/>
                </a:solidFill>
                <a:latin typeface="Calibri"/>
                <a:cs typeface="Calibri"/>
              </a:rPr>
              <a:t>оснований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385"/>
              </a:spcBef>
              <a:buFont typeface="Wingdings"/>
              <a:buChar char=""/>
              <a:tabLst>
                <a:tab pos="299085" algn="l"/>
              </a:tabLst>
            </a:pPr>
            <a:r>
              <a:rPr sz="1600" spc="-10" dirty="0">
                <a:solidFill>
                  <a:srgbClr val="181818"/>
                </a:solidFill>
                <a:latin typeface="Calibri"/>
                <a:cs typeface="Calibri"/>
              </a:rPr>
              <a:t>Обучения</a:t>
            </a:r>
            <a:r>
              <a:rPr sz="1600" dirty="0">
                <a:solidFill>
                  <a:srgbClr val="181818"/>
                </a:solidFill>
                <a:latin typeface="Calibri"/>
                <a:cs typeface="Calibri"/>
              </a:rPr>
              <a:t> на</a:t>
            </a:r>
            <a:r>
              <a:rPr sz="1600" spc="-2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81818"/>
                </a:solidFill>
                <a:latin typeface="Calibri"/>
                <a:cs typeface="Calibri"/>
              </a:rPr>
              <a:t>объектах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385"/>
              </a:spcBef>
              <a:buFont typeface="Wingdings"/>
              <a:buChar char=""/>
              <a:tabLst>
                <a:tab pos="299085" algn="l"/>
              </a:tabLst>
            </a:pPr>
            <a:r>
              <a:rPr sz="1600" spc="-20" dirty="0">
                <a:solidFill>
                  <a:srgbClr val="181818"/>
                </a:solidFill>
                <a:latin typeface="Calibri"/>
                <a:cs typeface="Calibri"/>
              </a:rPr>
              <a:t>Шеф-</a:t>
            </a:r>
            <a:r>
              <a:rPr sz="1600" spc="-10" dirty="0">
                <a:solidFill>
                  <a:srgbClr val="181818"/>
                </a:solidFill>
                <a:latin typeface="Calibri"/>
                <a:cs typeface="Calibri"/>
              </a:rPr>
              <a:t>монтаж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385"/>
              </a:spcBef>
              <a:buFont typeface="Wingdings"/>
              <a:buChar char=""/>
              <a:tabLst>
                <a:tab pos="299085" algn="l"/>
              </a:tabLst>
            </a:pPr>
            <a:r>
              <a:rPr sz="1600" spc="-10" dirty="0">
                <a:solidFill>
                  <a:srgbClr val="181818"/>
                </a:solidFill>
                <a:latin typeface="Calibri"/>
                <a:cs typeface="Calibri"/>
              </a:rPr>
              <a:t>Инспекционный</a:t>
            </a:r>
            <a:r>
              <a:rPr sz="1600" spc="-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81818"/>
                </a:solidFill>
                <a:latin typeface="Calibri"/>
                <a:cs typeface="Calibri"/>
              </a:rPr>
              <a:t>контроль </a:t>
            </a:r>
            <a:r>
              <a:rPr sz="1600" dirty="0">
                <a:solidFill>
                  <a:srgbClr val="181818"/>
                </a:solidFill>
                <a:latin typeface="Calibri"/>
                <a:cs typeface="Calibri"/>
              </a:rPr>
              <a:t>АКЗ</a:t>
            </a:r>
            <a:r>
              <a:rPr sz="1600" spc="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181818"/>
                </a:solidFill>
                <a:latin typeface="Calibri"/>
                <a:cs typeface="Calibri"/>
              </a:rPr>
              <a:t>МК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8083" y="2380488"/>
            <a:ext cx="2724912" cy="232105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6155" y="2380488"/>
            <a:ext cx="2221992" cy="232105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24371" y="2380488"/>
            <a:ext cx="2322576" cy="232105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1231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34428" y="239268"/>
            <a:ext cx="1440179" cy="24688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5777" y="587451"/>
            <a:ext cx="45389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</a:rPr>
              <a:t>СПАСИБО</a:t>
            </a:r>
            <a:r>
              <a:rPr sz="3200" spc="-85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ЗА</a:t>
            </a:r>
            <a:r>
              <a:rPr sz="3200" spc="-95" dirty="0">
                <a:solidFill>
                  <a:srgbClr val="FFFFFF"/>
                </a:solidFill>
              </a:rPr>
              <a:t> </a:t>
            </a:r>
            <a:r>
              <a:rPr sz="3200" spc="-10" dirty="0">
                <a:solidFill>
                  <a:srgbClr val="FFFFFF"/>
                </a:solidFill>
              </a:rPr>
              <a:t>ВНИМАНИЕ!</a:t>
            </a:r>
            <a:endParaRPr sz="3200"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653592" y="2255367"/>
            <a:ext cx="5052695" cy="112082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lang="ru-RU" dirty="0" smtClean="0"/>
              <a:t>Александр </a:t>
            </a:r>
            <a:r>
              <a:rPr lang="ru-RU" dirty="0" err="1" smtClean="0"/>
              <a:t>Лысоконь</a:t>
            </a:r>
            <a:endParaRPr spc="-10" dirty="0"/>
          </a:p>
          <a:p>
            <a:pPr marL="12700" marR="5080">
              <a:lnSpc>
                <a:spcPct val="120000"/>
              </a:lnSpc>
            </a:pPr>
            <a:r>
              <a:rPr b="0" smtClean="0">
                <a:latin typeface="Calibri"/>
                <a:cs typeface="Calibri"/>
              </a:rPr>
              <a:t>8</a:t>
            </a:r>
            <a:r>
              <a:rPr b="0" spc="15" smtClean="0">
                <a:latin typeface="Calibri"/>
                <a:cs typeface="Calibri"/>
              </a:rPr>
              <a:t> </a:t>
            </a:r>
            <a:r>
              <a:rPr b="0" smtClean="0">
                <a:latin typeface="Calibri"/>
                <a:cs typeface="Calibri"/>
              </a:rPr>
              <a:t>(</a:t>
            </a:r>
            <a:r>
              <a:rPr lang="ru-RU" b="0" dirty="0" smtClean="0">
                <a:latin typeface="Calibri"/>
                <a:cs typeface="Calibri"/>
              </a:rPr>
              <a:t>701</a:t>
            </a:r>
            <a:r>
              <a:rPr b="0" smtClean="0">
                <a:latin typeface="Calibri"/>
                <a:cs typeface="Calibri"/>
              </a:rPr>
              <a:t>) </a:t>
            </a:r>
            <a:r>
              <a:rPr lang="ru-RU" b="0" spc="-10" dirty="0" smtClean="0">
                <a:latin typeface="Calibri"/>
                <a:cs typeface="Calibri"/>
              </a:rPr>
              <a:t>726 84 12</a:t>
            </a:r>
            <a:endParaRPr lang="en-US" b="0" spc="-10" dirty="0" smtClean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lang="en-US" b="0" spc="-10" dirty="0" smtClean="0"/>
              <a:t>8 (707) 190 78 68</a:t>
            </a:r>
            <a:endParaRPr b="0" spc="-35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1446" y="4084116"/>
            <a:ext cx="2807335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www.tn.ru/catalogue/taikor</a:t>
            </a:r>
            <a:r>
              <a:rPr sz="1800" b="1" spc="-10" smtClean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/</a:t>
            </a:r>
            <a:endParaRPr lang="ru-RU" sz="1800" b="1" spc="-1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u="sng" spc="-10" dirty="0" smtClean="0">
                <a:solidFill>
                  <a:srgbClr val="FFFFFF"/>
                </a:solidFill>
                <a:latin typeface="Calibri"/>
                <a:cs typeface="Calibri"/>
              </a:rPr>
              <a:t>www.taikor.kz</a:t>
            </a:r>
            <a:endParaRPr sz="1800" u="sng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12048" y="242696"/>
            <a:ext cx="6038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30" dirty="0">
                <a:solidFill>
                  <a:srgbClr val="181818"/>
                </a:solidFill>
                <a:latin typeface="Calibri"/>
                <a:cs typeface="Calibri"/>
              </a:rPr>
              <a:t>TAIKOR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9265" y="133603"/>
            <a:ext cx="36233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ЧТО</a:t>
            </a:r>
            <a:r>
              <a:rPr spc="-55" dirty="0"/>
              <a:t> </a:t>
            </a:r>
            <a:r>
              <a:rPr spc="-25" dirty="0"/>
              <a:t>ТАКОЕ</a:t>
            </a:r>
            <a:r>
              <a:rPr spc="-45" dirty="0"/>
              <a:t> </a:t>
            </a:r>
            <a:r>
              <a:rPr spc="-10" dirty="0"/>
              <a:t>ПРОМЫШЛЕННЫЙ</a:t>
            </a:r>
            <a:r>
              <a:rPr spc="-40" dirty="0"/>
              <a:t> </a:t>
            </a:r>
            <a:r>
              <a:rPr spc="-20" dirty="0"/>
              <a:t>ПОЛ?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2236" y="1027835"/>
            <a:ext cx="4999990" cy="346456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600" dirty="0">
                <a:solidFill>
                  <a:srgbClr val="181818"/>
                </a:solidFill>
                <a:latin typeface="Calibri"/>
                <a:cs typeface="Calibri"/>
              </a:rPr>
              <a:t>Это</a:t>
            </a:r>
            <a:r>
              <a:rPr sz="1600" spc="-2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81818"/>
                </a:solidFill>
                <a:latin typeface="Calibri"/>
                <a:cs typeface="Calibri"/>
              </a:rPr>
              <a:t>полы,</a:t>
            </a:r>
            <a:r>
              <a:rPr sz="1600" spc="34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81818"/>
                </a:solidFill>
                <a:latin typeface="Calibri"/>
                <a:cs typeface="Calibri"/>
              </a:rPr>
              <a:t>выдерживающие</a:t>
            </a:r>
            <a:r>
              <a:rPr sz="1600" spc="-4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81818"/>
                </a:solidFill>
                <a:latin typeface="Calibri"/>
                <a:cs typeface="Calibri"/>
              </a:rPr>
              <a:t>промышленные</a:t>
            </a:r>
            <a:r>
              <a:rPr sz="1600" spc="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81818"/>
                </a:solidFill>
                <a:latin typeface="Calibri"/>
                <a:cs typeface="Calibri"/>
              </a:rPr>
              <a:t>нагрузки:</a:t>
            </a:r>
            <a:endParaRPr sz="1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95"/>
              </a:spcBef>
              <a:buFont typeface="Wingdings"/>
              <a:buChar char=""/>
              <a:tabLst>
                <a:tab pos="354965" algn="l"/>
              </a:tabLst>
            </a:pPr>
            <a:r>
              <a:rPr sz="1600" spc="-10" dirty="0">
                <a:solidFill>
                  <a:srgbClr val="181818"/>
                </a:solidFill>
                <a:latin typeface="Calibri"/>
                <a:cs typeface="Calibri"/>
              </a:rPr>
              <a:t>воздействие</a:t>
            </a:r>
            <a:r>
              <a:rPr sz="1600" spc="-4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81818"/>
                </a:solidFill>
                <a:latin typeface="Calibri"/>
                <a:cs typeface="Calibri"/>
              </a:rPr>
              <a:t>механических</a:t>
            </a:r>
            <a:r>
              <a:rPr sz="1600" spc="-4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81818"/>
                </a:solidFill>
                <a:latin typeface="Calibri"/>
                <a:cs typeface="Calibri"/>
              </a:rPr>
              <a:t>факторов</a:t>
            </a:r>
            <a:endParaRPr sz="1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90"/>
              </a:spcBef>
              <a:buFont typeface="Wingdings"/>
              <a:buChar char=""/>
              <a:tabLst>
                <a:tab pos="354965" algn="l"/>
              </a:tabLst>
            </a:pPr>
            <a:r>
              <a:rPr sz="1600" dirty="0">
                <a:solidFill>
                  <a:srgbClr val="181818"/>
                </a:solidFill>
                <a:latin typeface="Calibri"/>
                <a:cs typeface="Calibri"/>
              </a:rPr>
              <a:t>физических</a:t>
            </a:r>
            <a:r>
              <a:rPr sz="1600" spc="-4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81818"/>
                </a:solidFill>
                <a:latin typeface="Calibri"/>
                <a:cs typeface="Calibri"/>
              </a:rPr>
              <a:t>и</a:t>
            </a:r>
            <a:r>
              <a:rPr sz="1600" spc="-5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81818"/>
                </a:solidFill>
                <a:latin typeface="Calibri"/>
                <a:cs typeface="Calibri"/>
              </a:rPr>
              <a:t>химических</a:t>
            </a:r>
            <a:r>
              <a:rPr sz="1600" spc="-4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81818"/>
                </a:solidFill>
                <a:latin typeface="Calibri"/>
                <a:cs typeface="Calibri"/>
              </a:rPr>
              <a:t>факторов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5"/>
              </a:spcBef>
              <a:buClr>
                <a:srgbClr val="181818"/>
              </a:buClr>
              <a:buFont typeface="Wingdings"/>
              <a:buChar char=""/>
            </a:pP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20" dirty="0">
                <a:solidFill>
                  <a:srgbClr val="181818"/>
                </a:solidFill>
                <a:latin typeface="Calibri"/>
                <a:cs typeface="Calibri"/>
              </a:rPr>
              <a:t>Типовые</a:t>
            </a:r>
            <a:r>
              <a:rPr sz="1600" spc="-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81818"/>
                </a:solidFill>
                <a:latin typeface="Calibri"/>
                <a:cs typeface="Calibri"/>
              </a:rPr>
              <a:t>требования</a:t>
            </a:r>
            <a:r>
              <a:rPr sz="1600" spc="-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81818"/>
                </a:solidFill>
                <a:latin typeface="Calibri"/>
                <a:cs typeface="Calibri"/>
              </a:rPr>
              <a:t>к</a:t>
            </a:r>
            <a:r>
              <a:rPr sz="1600" spc="-1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81818"/>
                </a:solidFill>
                <a:latin typeface="Calibri"/>
                <a:cs typeface="Calibri"/>
              </a:rPr>
              <a:t>промышленным</a:t>
            </a:r>
            <a:r>
              <a:rPr sz="1600" spc="1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81818"/>
                </a:solidFill>
                <a:latin typeface="Calibri"/>
                <a:cs typeface="Calibri"/>
              </a:rPr>
              <a:t>полам:</a:t>
            </a:r>
            <a:endParaRPr sz="1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90"/>
              </a:spcBef>
              <a:buFont typeface="Wingdings"/>
              <a:buChar char=""/>
              <a:tabLst>
                <a:tab pos="354965" algn="l"/>
              </a:tabLst>
            </a:pPr>
            <a:r>
              <a:rPr sz="1600" dirty="0">
                <a:solidFill>
                  <a:srgbClr val="181818"/>
                </a:solidFill>
                <a:latin typeface="Calibri"/>
                <a:cs typeface="Calibri"/>
              </a:rPr>
              <a:t>высокая</a:t>
            </a:r>
            <a:r>
              <a:rPr sz="1600" spc="-4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81818"/>
                </a:solidFill>
                <a:latin typeface="Calibri"/>
                <a:cs typeface="Calibri"/>
              </a:rPr>
              <a:t>износо-</a:t>
            </a:r>
            <a:r>
              <a:rPr sz="1600" spc="-3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81818"/>
                </a:solidFill>
                <a:latin typeface="Calibri"/>
                <a:cs typeface="Calibri"/>
              </a:rPr>
              <a:t>и</a:t>
            </a:r>
            <a:r>
              <a:rPr sz="1600" spc="-5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81818"/>
                </a:solidFill>
                <a:latin typeface="Calibri"/>
                <a:cs typeface="Calibri"/>
              </a:rPr>
              <a:t>ударостойкость</a:t>
            </a:r>
            <a:endParaRPr sz="1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95"/>
              </a:spcBef>
              <a:buFont typeface="Wingdings"/>
              <a:buChar char=""/>
              <a:tabLst>
                <a:tab pos="354965" algn="l"/>
              </a:tabLst>
            </a:pPr>
            <a:r>
              <a:rPr sz="1600" spc="-10" dirty="0">
                <a:solidFill>
                  <a:srgbClr val="181818"/>
                </a:solidFill>
                <a:latin typeface="Calibri"/>
                <a:cs typeface="Calibri"/>
              </a:rPr>
              <a:t>термостойкость</a:t>
            </a:r>
            <a:endParaRPr sz="1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90"/>
              </a:spcBef>
              <a:buFont typeface="Wingdings"/>
              <a:buChar char=""/>
              <a:tabLst>
                <a:tab pos="354965" algn="l"/>
              </a:tabLst>
            </a:pPr>
            <a:r>
              <a:rPr sz="1600" spc="-10" dirty="0">
                <a:solidFill>
                  <a:srgbClr val="181818"/>
                </a:solidFill>
                <a:latin typeface="Calibri"/>
                <a:cs typeface="Calibri"/>
              </a:rPr>
              <a:t>химстойкость</a:t>
            </a:r>
            <a:endParaRPr sz="1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95"/>
              </a:spcBef>
              <a:buFont typeface="Wingdings"/>
              <a:buChar char=""/>
              <a:tabLst>
                <a:tab pos="354965" algn="l"/>
              </a:tabLst>
            </a:pPr>
            <a:r>
              <a:rPr sz="1600" spc="-10" dirty="0">
                <a:solidFill>
                  <a:srgbClr val="181818"/>
                </a:solidFill>
                <a:latin typeface="Calibri"/>
                <a:cs typeface="Calibri"/>
              </a:rPr>
              <a:t>искробезопасность</a:t>
            </a:r>
            <a:endParaRPr sz="1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90"/>
              </a:spcBef>
              <a:buFont typeface="Wingdings"/>
              <a:buChar char=""/>
              <a:tabLst>
                <a:tab pos="354965" algn="l"/>
              </a:tabLst>
            </a:pPr>
            <a:r>
              <a:rPr sz="1600" dirty="0">
                <a:solidFill>
                  <a:srgbClr val="181818"/>
                </a:solidFill>
                <a:latin typeface="Calibri"/>
                <a:cs typeface="Calibri"/>
              </a:rPr>
              <a:t>Не</a:t>
            </a:r>
            <a:r>
              <a:rPr sz="1600" spc="-10" dirty="0">
                <a:solidFill>
                  <a:srgbClr val="181818"/>
                </a:solidFill>
                <a:latin typeface="Calibri"/>
                <a:cs typeface="Calibri"/>
              </a:rPr>
              <a:t> скользкость</a:t>
            </a:r>
            <a:r>
              <a:rPr sz="1600" spc="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81818"/>
                </a:solidFill>
                <a:latin typeface="Calibri"/>
                <a:cs typeface="Calibri"/>
              </a:rPr>
              <a:t>и</a:t>
            </a:r>
            <a:r>
              <a:rPr sz="1600" spc="-2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181818"/>
                </a:solidFill>
                <a:latin typeface="Calibri"/>
                <a:cs typeface="Calibri"/>
              </a:rPr>
              <a:t>др.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70"/>
              </a:spcBef>
            </a:pPr>
            <a:endParaRPr sz="1600">
              <a:latin typeface="Calibri"/>
              <a:cs typeface="Calibri"/>
            </a:endParaRPr>
          </a:p>
          <a:p>
            <a:pPr marL="12700" marR="5080">
              <a:lnSpc>
                <a:spcPts val="1730"/>
              </a:lnSpc>
            </a:pPr>
            <a:r>
              <a:rPr sz="1600" dirty="0">
                <a:solidFill>
                  <a:srgbClr val="181818"/>
                </a:solidFill>
                <a:latin typeface="Calibri"/>
                <a:cs typeface="Calibri"/>
              </a:rPr>
              <a:t>При</a:t>
            </a:r>
            <a:r>
              <a:rPr sz="1600" spc="-6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81818"/>
                </a:solidFill>
                <a:latin typeface="Calibri"/>
                <a:cs typeface="Calibri"/>
              </a:rPr>
              <a:t>этом</a:t>
            </a:r>
            <a:r>
              <a:rPr sz="1600" spc="-3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81818"/>
                </a:solidFill>
                <a:latin typeface="Calibri"/>
                <a:cs typeface="Calibri"/>
              </a:rPr>
              <a:t>полы</a:t>
            </a:r>
            <a:r>
              <a:rPr sz="1600" spc="-4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81818"/>
                </a:solidFill>
                <a:latin typeface="Calibri"/>
                <a:cs typeface="Calibri"/>
              </a:rPr>
              <a:t>должны</a:t>
            </a:r>
            <a:r>
              <a:rPr sz="1600" spc="-5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81818"/>
                </a:solidFill>
                <a:latin typeface="Calibri"/>
                <a:cs typeface="Calibri"/>
              </a:rPr>
              <a:t>отвечать</a:t>
            </a:r>
            <a:r>
              <a:rPr sz="1600" spc="-4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81818"/>
                </a:solidFill>
                <a:latin typeface="Calibri"/>
                <a:cs typeface="Calibri"/>
              </a:rPr>
              <a:t>заданным</a:t>
            </a:r>
            <a:r>
              <a:rPr sz="1600" spc="-6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81818"/>
                </a:solidFill>
                <a:latin typeface="Calibri"/>
                <a:cs typeface="Calibri"/>
              </a:rPr>
              <a:t>эстетическим требованиям.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385559" y="96011"/>
            <a:ext cx="2301240" cy="4922520"/>
            <a:chOff x="6385559" y="96011"/>
            <a:chExt cx="2301240" cy="492252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85559" y="96011"/>
              <a:ext cx="2281428" cy="191871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6227" y="2045207"/>
              <a:ext cx="2282952" cy="162153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12991" y="3701796"/>
              <a:ext cx="2273808" cy="131673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12048" y="242696"/>
            <a:ext cx="6038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30" dirty="0">
                <a:solidFill>
                  <a:srgbClr val="181818"/>
                </a:solidFill>
                <a:latin typeface="Calibri"/>
                <a:cs typeface="Calibri"/>
              </a:rPr>
              <a:t>TAIKOR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КОНСТРУКЦИЯ</a:t>
            </a:r>
            <a:r>
              <a:rPr spc="-35" dirty="0"/>
              <a:t> </a:t>
            </a:r>
            <a:r>
              <a:rPr spc="-20" dirty="0"/>
              <a:t>ПОЛА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5360" y="1066800"/>
            <a:ext cx="5023866" cy="3031998"/>
          </a:xfrm>
          <a:prstGeom prst="rect">
            <a:avLst/>
          </a:prstGeom>
        </p:spPr>
      </p:pic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80160" y="1159027"/>
          <a:ext cx="4799330" cy="26536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99330"/>
              </a:tblGrid>
              <a:tr h="513080"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</a:pPr>
                      <a:r>
                        <a:rPr sz="1600" b="1" spc="-10" dirty="0">
                          <a:solidFill>
                            <a:srgbClr val="646464"/>
                          </a:solidFill>
                          <a:latin typeface="Calibri"/>
                          <a:cs typeface="Calibri"/>
                        </a:rPr>
                        <a:t>НАПОЛЬНОЕ</a:t>
                      </a:r>
                      <a:r>
                        <a:rPr sz="1600" b="1" spc="-35" dirty="0">
                          <a:solidFill>
                            <a:srgbClr val="64646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646464"/>
                          </a:solidFill>
                          <a:latin typeface="Calibri"/>
                          <a:cs typeface="Calibri"/>
                        </a:rPr>
                        <a:t>ПОКРЫТИЕ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6921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1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Выравнивающая/</a:t>
                      </a:r>
                      <a:r>
                        <a:rPr sz="1600" spc="-45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основная несущая</a:t>
                      </a:r>
                      <a:r>
                        <a:rPr sz="1600" spc="-1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стяжка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4765" marB="0"/>
                </a:tc>
              </a:tr>
              <a:tr h="8140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600" spc="-2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Гидроизоляция</a:t>
                      </a:r>
                      <a:r>
                        <a:rPr sz="1600" spc="-4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(в</a:t>
                      </a:r>
                      <a:r>
                        <a:rPr sz="1600" spc="-55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случае</a:t>
                      </a:r>
                      <a:r>
                        <a:rPr sz="1600" spc="-5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подсоса</a:t>
                      </a:r>
                      <a:r>
                        <a:rPr sz="1600" spc="-1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капилярной</a:t>
                      </a:r>
                      <a:r>
                        <a:rPr sz="1600" spc="-45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влаги</a:t>
                      </a:r>
                      <a:r>
                        <a:rPr sz="1600" spc="-75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из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1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грунтов)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8270" marB="0"/>
                </a:tc>
              </a:tr>
              <a:tr h="634365">
                <a:tc>
                  <a:txBody>
                    <a:bodyPr/>
                    <a:lstStyle/>
                    <a:p>
                      <a:pPr marL="1032510" marR="431165" indent="-599440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600" spc="-1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Подстилающий</a:t>
                      </a:r>
                      <a:r>
                        <a:rPr sz="1600" spc="-65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слой</a:t>
                      </a:r>
                      <a:r>
                        <a:rPr sz="1600" spc="-55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(черновая</a:t>
                      </a:r>
                      <a:r>
                        <a:rPr sz="1600" spc="-4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стяжка,</a:t>
                      </a:r>
                      <a:r>
                        <a:rPr sz="1600" spc="-65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плита </a:t>
                      </a:r>
                      <a:r>
                        <a:rPr sz="160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фундамента,</a:t>
                      </a:r>
                      <a:r>
                        <a:rPr sz="1600" spc="-6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плита</a:t>
                      </a:r>
                      <a:r>
                        <a:rPr sz="1600" spc="-8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перекрытия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3985" marB="0"/>
                </a:tc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0851" y="932675"/>
            <a:ext cx="5578602" cy="66676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040688" y="974598"/>
            <a:ext cx="7853045" cy="36385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333365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181818"/>
                </a:solidFill>
                <a:latin typeface="Calibri"/>
                <a:cs typeface="Calibri"/>
              </a:rPr>
              <a:t>Эпоксидные</a:t>
            </a:r>
            <a:r>
              <a:rPr sz="1600" b="1" spc="-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b="1" spc="-50" dirty="0">
                <a:solidFill>
                  <a:srgbClr val="181818"/>
                </a:solidFill>
                <a:latin typeface="Calibri"/>
                <a:cs typeface="Calibri"/>
              </a:rPr>
              <a:t>и</a:t>
            </a:r>
            <a:endParaRPr sz="1600">
              <a:latin typeface="Calibri"/>
              <a:cs typeface="Calibri"/>
            </a:endParaRPr>
          </a:p>
          <a:p>
            <a:pPr marL="5333365">
              <a:lnSpc>
                <a:spcPct val="100000"/>
              </a:lnSpc>
            </a:pPr>
            <a:r>
              <a:rPr sz="1600" b="1" spc="-10" dirty="0">
                <a:solidFill>
                  <a:srgbClr val="181818"/>
                </a:solidFill>
                <a:latin typeface="Calibri"/>
                <a:cs typeface="Calibri"/>
              </a:rPr>
              <a:t>полиуретановые</a:t>
            </a:r>
            <a:r>
              <a:rPr sz="1600" b="1" spc="1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81818"/>
                </a:solidFill>
                <a:latin typeface="Calibri"/>
                <a:cs typeface="Calibri"/>
              </a:rPr>
              <a:t>полы:</a:t>
            </a:r>
            <a:endParaRPr sz="1600">
              <a:latin typeface="Calibri"/>
              <a:cs typeface="Calibri"/>
            </a:endParaRPr>
          </a:p>
          <a:p>
            <a:pPr marL="5619750" indent="-286385">
              <a:lnSpc>
                <a:spcPct val="100000"/>
              </a:lnSpc>
              <a:spcBef>
                <a:spcPts val="1575"/>
              </a:spcBef>
              <a:buFont typeface="Wingdings"/>
              <a:buChar char=""/>
              <a:tabLst>
                <a:tab pos="5619750" algn="l"/>
              </a:tabLst>
            </a:pPr>
            <a:r>
              <a:rPr sz="1300" dirty="0">
                <a:solidFill>
                  <a:srgbClr val="181818"/>
                </a:solidFill>
                <a:latin typeface="Calibri"/>
                <a:cs typeface="Calibri"/>
              </a:rPr>
              <a:t>нанесение</a:t>
            </a:r>
            <a:r>
              <a:rPr sz="1300" spc="-10" dirty="0">
                <a:solidFill>
                  <a:srgbClr val="181818"/>
                </a:solidFill>
                <a:latin typeface="Calibri"/>
                <a:cs typeface="Calibri"/>
              </a:rPr>
              <a:t> последующего </a:t>
            </a:r>
            <a:r>
              <a:rPr sz="1300" spc="-20" dirty="0">
                <a:solidFill>
                  <a:srgbClr val="181818"/>
                </a:solidFill>
                <a:latin typeface="Calibri"/>
                <a:cs typeface="Calibri"/>
              </a:rPr>
              <a:t>слоя</a:t>
            </a:r>
            <a:endParaRPr sz="1300">
              <a:latin typeface="Calibri"/>
              <a:cs typeface="Calibri"/>
            </a:endParaRPr>
          </a:p>
          <a:p>
            <a:pPr marL="5619750" marR="352425">
              <a:lnSpc>
                <a:spcPct val="100000"/>
              </a:lnSpc>
            </a:pPr>
            <a:r>
              <a:rPr sz="1300" dirty="0">
                <a:solidFill>
                  <a:srgbClr val="181818"/>
                </a:solidFill>
                <a:latin typeface="Calibri"/>
                <a:cs typeface="Calibri"/>
              </a:rPr>
              <a:t>—</a:t>
            </a:r>
            <a:r>
              <a:rPr sz="1300" spc="-2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181818"/>
                </a:solidFill>
                <a:latin typeface="Calibri"/>
                <a:cs typeface="Calibri"/>
              </a:rPr>
              <a:t>возможность</a:t>
            </a:r>
            <a:r>
              <a:rPr sz="1300" spc="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81818"/>
                </a:solidFill>
                <a:latin typeface="Calibri"/>
                <a:cs typeface="Calibri"/>
              </a:rPr>
              <a:t>пройти</a:t>
            </a:r>
            <a:r>
              <a:rPr sz="1300" spc="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181818"/>
                </a:solidFill>
                <a:latin typeface="Calibri"/>
                <a:cs typeface="Calibri"/>
              </a:rPr>
              <a:t>по </a:t>
            </a:r>
            <a:r>
              <a:rPr sz="1300" dirty="0">
                <a:solidFill>
                  <a:srgbClr val="181818"/>
                </a:solidFill>
                <a:latin typeface="Calibri"/>
                <a:cs typeface="Calibri"/>
              </a:rPr>
              <a:t>поверхности</a:t>
            </a:r>
            <a:r>
              <a:rPr sz="1300" spc="-4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81818"/>
                </a:solidFill>
                <a:latin typeface="Calibri"/>
                <a:cs typeface="Calibri"/>
              </a:rPr>
              <a:t>без</a:t>
            </a:r>
            <a:r>
              <a:rPr sz="1300" spc="-4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181818"/>
                </a:solidFill>
                <a:latin typeface="Calibri"/>
                <a:cs typeface="Calibri"/>
              </a:rPr>
              <a:t>ее </a:t>
            </a:r>
            <a:r>
              <a:rPr sz="1300" spc="-10" dirty="0">
                <a:solidFill>
                  <a:srgbClr val="181818"/>
                </a:solidFill>
                <a:latin typeface="Calibri"/>
                <a:cs typeface="Calibri"/>
              </a:rPr>
              <a:t>повреждения</a:t>
            </a:r>
            <a:r>
              <a:rPr sz="1300" spc="3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81818"/>
                </a:solidFill>
                <a:latin typeface="Calibri"/>
                <a:cs typeface="Calibri"/>
              </a:rPr>
              <a:t>—</a:t>
            </a:r>
            <a:r>
              <a:rPr sz="1300" spc="-1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81818"/>
                </a:solidFill>
                <a:latin typeface="Calibri"/>
                <a:cs typeface="Calibri"/>
              </a:rPr>
              <a:t>8</a:t>
            </a:r>
            <a:r>
              <a:rPr sz="1300" spc="-10" dirty="0">
                <a:solidFill>
                  <a:srgbClr val="181818"/>
                </a:solidFill>
                <a:latin typeface="Calibri"/>
                <a:cs typeface="Calibri"/>
              </a:rPr>
              <a:t> часов;</a:t>
            </a:r>
            <a:endParaRPr sz="1300">
              <a:latin typeface="Calibri"/>
              <a:cs typeface="Calibri"/>
            </a:endParaRPr>
          </a:p>
          <a:p>
            <a:pPr marL="5619750" marR="227965" indent="-287020">
              <a:lnSpc>
                <a:spcPct val="100000"/>
              </a:lnSpc>
              <a:spcBef>
                <a:spcPts val="1560"/>
              </a:spcBef>
              <a:buFont typeface="Wingdings"/>
              <a:buChar char=""/>
              <a:tabLst>
                <a:tab pos="5619750" algn="l"/>
              </a:tabLst>
            </a:pPr>
            <a:r>
              <a:rPr sz="1300" dirty="0">
                <a:solidFill>
                  <a:srgbClr val="181818"/>
                </a:solidFill>
                <a:latin typeface="Calibri"/>
                <a:cs typeface="Calibri"/>
              </a:rPr>
              <a:t>легкая</a:t>
            </a:r>
            <a:r>
              <a:rPr sz="1300" spc="-5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181818"/>
                </a:solidFill>
                <a:latin typeface="Calibri"/>
                <a:cs typeface="Calibri"/>
              </a:rPr>
              <a:t>пешеходная</a:t>
            </a:r>
            <a:r>
              <a:rPr sz="1300" spc="-2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181818"/>
                </a:solidFill>
                <a:latin typeface="Calibri"/>
                <a:cs typeface="Calibri"/>
              </a:rPr>
              <a:t>нагрузка </a:t>
            </a:r>
            <a:r>
              <a:rPr sz="1300" dirty="0">
                <a:solidFill>
                  <a:srgbClr val="181818"/>
                </a:solidFill>
                <a:latin typeface="Calibri"/>
                <a:cs typeface="Calibri"/>
              </a:rPr>
              <a:t>через</a:t>
            </a:r>
            <a:r>
              <a:rPr sz="1300" spc="-2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81818"/>
                </a:solidFill>
                <a:latin typeface="Calibri"/>
                <a:cs typeface="Calibri"/>
              </a:rPr>
              <a:t>3</a:t>
            </a:r>
            <a:r>
              <a:rPr sz="1300" spc="-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181818"/>
                </a:solidFill>
                <a:latin typeface="Calibri"/>
                <a:cs typeface="Calibri"/>
              </a:rPr>
              <a:t>дня;</a:t>
            </a:r>
            <a:endParaRPr sz="1300">
              <a:latin typeface="Calibri"/>
              <a:cs typeface="Calibri"/>
            </a:endParaRPr>
          </a:p>
          <a:p>
            <a:pPr marL="5619750" marR="5080" indent="-287020">
              <a:lnSpc>
                <a:spcPct val="100000"/>
              </a:lnSpc>
              <a:spcBef>
                <a:spcPts val="1560"/>
              </a:spcBef>
              <a:buFont typeface="Wingdings"/>
              <a:buChar char=""/>
              <a:tabLst>
                <a:tab pos="5619750" algn="l"/>
              </a:tabLst>
            </a:pPr>
            <a:r>
              <a:rPr sz="1300" dirty="0">
                <a:solidFill>
                  <a:srgbClr val="181818"/>
                </a:solidFill>
                <a:latin typeface="Calibri"/>
                <a:cs typeface="Calibri"/>
              </a:rPr>
              <a:t>полный</a:t>
            </a:r>
            <a:r>
              <a:rPr sz="1300" spc="-3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81818"/>
                </a:solidFill>
                <a:latin typeface="Calibri"/>
                <a:cs typeface="Calibri"/>
              </a:rPr>
              <a:t>набор</a:t>
            </a:r>
            <a:r>
              <a:rPr sz="1300" spc="-3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81818"/>
                </a:solidFill>
                <a:latin typeface="Calibri"/>
                <a:cs typeface="Calibri"/>
              </a:rPr>
              <a:t>прочности</a:t>
            </a:r>
            <a:r>
              <a:rPr sz="1300" spc="-3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181818"/>
                </a:solidFill>
                <a:latin typeface="Calibri"/>
                <a:cs typeface="Calibri"/>
              </a:rPr>
              <a:t>через </a:t>
            </a:r>
            <a:r>
              <a:rPr sz="1300" dirty="0">
                <a:solidFill>
                  <a:srgbClr val="181818"/>
                </a:solidFill>
                <a:latin typeface="Calibri"/>
                <a:cs typeface="Calibri"/>
              </a:rPr>
              <a:t>7</a:t>
            </a:r>
            <a:r>
              <a:rPr sz="1300" spc="-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181818"/>
                </a:solidFill>
                <a:latin typeface="Calibri"/>
                <a:cs typeface="Calibri"/>
              </a:rPr>
              <a:t>дней;</a:t>
            </a:r>
            <a:endParaRPr sz="1300">
              <a:latin typeface="Calibri"/>
              <a:cs typeface="Calibri"/>
            </a:endParaRPr>
          </a:p>
          <a:p>
            <a:pPr marL="5619750" marR="8890" indent="-287020">
              <a:lnSpc>
                <a:spcPct val="100000"/>
              </a:lnSpc>
              <a:spcBef>
                <a:spcPts val="1565"/>
              </a:spcBef>
              <a:buFont typeface="Wingdings"/>
              <a:buChar char=""/>
              <a:tabLst>
                <a:tab pos="5619750" algn="l"/>
              </a:tabLst>
            </a:pPr>
            <a:r>
              <a:rPr sz="1300" dirty="0">
                <a:solidFill>
                  <a:srgbClr val="181818"/>
                </a:solidFill>
                <a:latin typeface="Calibri"/>
                <a:cs typeface="Calibri"/>
              </a:rPr>
              <a:t>первая</a:t>
            </a:r>
            <a:r>
              <a:rPr sz="1300" spc="-4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81818"/>
                </a:solidFill>
                <a:latin typeface="Calibri"/>
                <a:cs typeface="Calibri"/>
              </a:rPr>
              <a:t>влажная</a:t>
            </a:r>
            <a:r>
              <a:rPr sz="1300" spc="-3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81818"/>
                </a:solidFill>
                <a:latin typeface="Calibri"/>
                <a:cs typeface="Calibri"/>
              </a:rPr>
              <a:t>уборка</a:t>
            </a:r>
            <a:r>
              <a:rPr sz="1300" spc="-4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81818"/>
                </a:solidFill>
                <a:latin typeface="Calibri"/>
                <a:cs typeface="Calibri"/>
              </a:rPr>
              <a:t>через</a:t>
            </a:r>
            <a:r>
              <a:rPr sz="1300" spc="-4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181818"/>
                </a:solidFill>
                <a:latin typeface="Calibri"/>
                <a:cs typeface="Calibri"/>
              </a:rPr>
              <a:t>7 </a:t>
            </a:r>
            <a:r>
              <a:rPr sz="1300" spc="-10" dirty="0">
                <a:solidFill>
                  <a:srgbClr val="181818"/>
                </a:solidFill>
                <a:latin typeface="Calibri"/>
                <a:cs typeface="Calibri"/>
              </a:rPr>
              <a:t>дней.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600" dirty="0">
                <a:solidFill>
                  <a:srgbClr val="181818"/>
                </a:solidFill>
                <a:latin typeface="Calibri"/>
                <a:cs typeface="Calibri"/>
              </a:rPr>
              <a:t>Сроки</a:t>
            </a:r>
            <a:r>
              <a:rPr sz="1600" spc="-4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81818"/>
                </a:solidFill>
                <a:latin typeface="Calibri"/>
                <a:cs typeface="Calibri"/>
              </a:rPr>
              <a:t>ввода</a:t>
            </a:r>
            <a:r>
              <a:rPr sz="1600" spc="-3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81818"/>
                </a:solidFill>
                <a:latin typeface="Calibri"/>
                <a:cs typeface="Calibri"/>
              </a:rPr>
              <a:t>в</a:t>
            </a:r>
            <a:r>
              <a:rPr sz="1600" spc="-4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81818"/>
                </a:solidFill>
                <a:latin typeface="Calibri"/>
                <a:cs typeface="Calibri"/>
              </a:rPr>
              <a:t>эксплуатацию</a:t>
            </a:r>
            <a:r>
              <a:rPr sz="1600" spc="-4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81818"/>
                </a:solidFill>
                <a:latin typeface="Calibri"/>
                <a:cs typeface="Calibri"/>
              </a:rPr>
              <a:t>при</a:t>
            </a:r>
            <a:r>
              <a:rPr sz="1600" spc="-2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81818"/>
                </a:solidFill>
                <a:latin typeface="Calibri"/>
                <a:cs typeface="Calibri"/>
              </a:rPr>
              <a:t>температуре</a:t>
            </a:r>
            <a:r>
              <a:rPr sz="1600" spc="-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181818"/>
                </a:solidFill>
                <a:latin typeface="Calibri"/>
                <a:cs typeface="Calibri"/>
              </a:rPr>
              <a:t>+20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9036" y="4143755"/>
            <a:ext cx="551688" cy="5516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12048" y="242696"/>
            <a:ext cx="6038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30" dirty="0">
                <a:solidFill>
                  <a:srgbClr val="181818"/>
                </a:solidFill>
                <a:latin typeface="Calibri"/>
                <a:cs typeface="Calibri"/>
              </a:rPr>
              <a:t>TAIKOR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76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ГИДРОИЗОЛЯЦИЯ</a:t>
            </a:r>
            <a:r>
              <a:rPr spc="-20" dirty="0"/>
              <a:t> </a:t>
            </a:r>
            <a:r>
              <a:rPr dirty="0"/>
              <a:t>В</a:t>
            </a:r>
            <a:r>
              <a:rPr spc="-40" dirty="0"/>
              <a:t> </a:t>
            </a:r>
            <a:r>
              <a:rPr spc="-10" dirty="0"/>
              <a:t>КОНСТРУКЦИИ</a:t>
            </a:r>
            <a:r>
              <a:rPr spc="-15" dirty="0"/>
              <a:t> </a:t>
            </a:r>
            <a:r>
              <a:rPr spc="-20" dirty="0"/>
              <a:t>ПОЛА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5427" y="882522"/>
            <a:ext cx="311213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355600" algn="l"/>
              </a:tabLst>
            </a:pP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Если</a:t>
            </a:r>
            <a:r>
              <a:rPr sz="1400" spc="180" dirty="0">
                <a:solidFill>
                  <a:srgbClr val="181818"/>
                </a:solidFill>
                <a:latin typeface="Calibri"/>
                <a:cs typeface="Calibri"/>
              </a:rPr>
              <a:t> 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бетонное</a:t>
            </a:r>
            <a:r>
              <a:rPr sz="1400" spc="185" dirty="0">
                <a:solidFill>
                  <a:srgbClr val="181818"/>
                </a:solidFill>
                <a:latin typeface="Calibri"/>
                <a:cs typeface="Calibri"/>
              </a:rPr>
              <a:t> 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основание</a:t>
            </a:r>
            <a:r>
              <a:rPr sz="1400" spc="180" dirty="0">
                <a:solidFill>
                  <a:srgbClr val="181818"/>
                </a:solidFill>
                <a:latin typeface="Calibri"/>
                <a:cs typeface="Calibri"/>
              </a:rPr>
              <a:t>  </a:t>
            </a:r>
            <a:r>
              <a:rPr sz="1400" spc="-20" dirty="0">
                <a:solidFill>
                  <a:srgbClr val="181818"/>
                </a:solidFill>
                <a:latin typeface="Calibri"/>
                <a:cs typeface="Calibri"/>
              </a:rPr>
              <a:t>лежит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покрытия</a:t>
            </a:r>
            <a:r>
              <a:rPr sz="1400" spc="46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пола</a:t>
            </a:r>
            <a:r>
              <a:rPr sz="1400" spc="47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возможны</a:t>
            </a:r>
            <a:r>
              <a:rPr sz="1400" spc="46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только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основанием</a:t>
            </a:r>
            <a:r>
              <a:rPr sz="1400" spc="114" dirty="0">
                <a:solidFill>
                  <a:srgbClr val="181818"/>
                </a:solidFill>
                <a:latin typeface="Calibri"/>
                <a:cs typeface="Calibri"/>
              </a:rPr>
              <a:t> 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(или</a:t>
            </a:r>
            <a:r>
              <a:rPr sz="1400" spc="120" dirty="0">
                <a:solidFill>
                  <a:srgbClr val="181818"/>
                </a:solidFill>
                <a:latin typeface="Calibri"/>
                <a:cs typeface="Calibri"/>
              </a:rPr>
              <a:t> 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под</a:t>
            </a:r>
            <a:r>
              <a:rPr sz="1400" spc="120" dirty="0">
                <a:solidFill>
                  <a:srgbClr val="181818"/>
                </a:solidFill>
                <a:latin typeface="Calibri"/>
                <a:cs typeface="Calibri"/>
              </a:rPr>
              <a:t>  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уложенной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59809" y="882522"/>
            <a:ext cx="232537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50165" algn="just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на</a:t>
            </a:r>
            <a:r>
              <a:rPr sz="1400" spc="190" dirty="0">
                <a:solidFill>
                  <a:srgbClr val="181818"/>
                </a:solidFill>
                <a:latin typeface="Calibri"/>
                <a:cs typeface="Calibri"/>
              </a:rPr>
              <a:t> 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грунте,</a:t>
            </a:r>
            <a:r>
              <a:rPr sz="1400" spc="185" dirty="0">
                <a:solidFill>
                  <a:srgbClr val="181818"/>
                </a:solidFill>
                <a:latin typeface="Calibri"/>
                <a:cs typeface="Calibri"/>
              </a:rPr>
              <a:t> 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то</a:t>
            </a:r>
            <a:r>
              <a:rPr sz="1400" spc="195" dirty="0">
                <a:solidFill>
                  <a:srgbClr val="181818"/>
                </a:solidFill>
                <a:latin typeface="Calibri"/>
                <a:cs typeface="Calibri"/>
              </a:rPr>
              <a:t>  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полимерные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при</a:t>
            </a:r>
            <a:r>
              <a:rPr sz="1400" spc="459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наличии</a:t>
            </a:r>
            <a:r>
              <a:rPr sz="1400" spc="47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под</a:t>
            </a:r>
            <a:r>
              <a:rPr sz="1400" spc="46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бетонным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на</a:t>
            </a:r>
            <a:r>
              <a:rPr sz="1400" spc="120" dirty="0">
                <a:solidFill>
                  <a:srgbClr val="181818"/>
                </a:solidFill>
                <a:latin typeface="Calibri"/>
                <a:cs typeface="Calibri"/>
              </a:rPr>
              <a:t> 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него</a:t>
            </a:r>
            <a:r>
              <a:rPr sz="1400" spc="120" dirty="0">
                <a:solidFill>
                  <a:srgbClr val="181818"/>
                </a:solidFill>
                <a:latin typeface="Calibri"/>
                <a:cs typeface="Calibri"/>
              </a:rPr>
              <a:t> 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бетонной</a:t>
            </a:r>
            <a:r>
              <a:rPr sz="1400" spc="125" dirty="0">
                <a:solidFill>
                  <a:srgbClr val="181818"/>
                </a:solidFill>
                <a:latin typeface="Calibri"/>
                <a:cs typeface="Calibri"/>
              </a:rPr>
              <a:t>  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стяжкой)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5427" y="1522857"/>
            <a:ext cx="5488940" cy="1946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6350" algn="just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качественной</a:t>
            </a:r>
            <a:r>
              <a:rPr sz="1400" spc="210" dirty="0">
                <a:solidFill>
                  <a:srgbClr val="181818"/>
                </a:solidFill>
                <a:latin typeface="Calibri"/>
                <a:cs typeface="Calibri"/>
              </a:rPr>
              <a:t> 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гидроизоляции</a:t>
            </a:r>
            <a:r>
              <a:rPr sz="1400" spc="210" dirty="0">
                <a:solidFill>
                  <a:srgbClr val="181818"/>
                </a:solidFill>
                <a:latin typeface="Calibri"/>
                <a:cs typeface="Calibri"/>
              </a:rPr>
              <a:t> 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(например</a:t>
            </a:r>
            <a:r>
              <a:rPr sz="1400" spc="210" dirty="0">
                <a:solidFill>
                  <a:srgbClr val="181818"/>
                </a:solidFill>
                <a:latin typeface="Calibri"/>
                <a:cs typeface="Calibri"/>
              </a:rPr>
              <a:t> 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TAIKOR</a:t>
            </a:r>
            <a:r>
              <a:rPr sz="1400" spc="210" dirty="0">
                <a:solidFill>
                  <a:srgbClr val="181818"/>
                </a:solidFill>
                <a:latin typeface="Calibri"/>
                <a:cs typeface="Calibri"/>
              </a:rPr>
              <a:t> 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Elastic</a:t>
            </a:r>
            <a:r>
              <a:rPr sz="1400" spc="210" dirty="0">
                <a:solidFill>
                  <a:srgbClr val="181818"/>
                </a:solidFill>
                <a:latin typeface="Calibri"/>
                <a:cs typeface="Calibri"/>
              </a:rPr>
              <a:t>  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300),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препятствующей</a:t>
            </a:r>
            <a:r>
              <a:rPr sz="1400" spc="47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увлажнению</a:t>
            </a:r>
            <a:r>
              <a:rPr sz="1400" spc="48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основания</a:t>
            </a:r>
            <a:r>
              <a:rPr sz="1400" spc="47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за</a:t>
            </a:r>
            <a:r>
              <a:rPr sz="1400" spc="484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счет</a:t>
            </a:r>
            <a:r>
              <a:rPr sz="1400" spc="47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капиллярного подсоса</a:t>
            </a:r>
            <a:r>
              <a:rPr sz="1400" spc="-2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влаги.</a:t>
            </a:r>
            <a:endParaRPr sz="1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675"/>
              </a:spcBef>
              <a:buFont typeface="Wingdings"/>
              <a:buChar char=""/>
              <a:tabLst>
                <a:tab pos="354965" algn="l"/>
              </a:tabLst>
            </a:pP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В</a:t>
            </a:r>
            <a:r>
              <a:rPr sz="1400" spc="-2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теле</a:t>
            </a:r>
            <a:r>
              <a:rPr sz="1400" spc="-2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бетонного</a:t>
            </a:r>
            <a:r>
              <a:rPr sz="1400" spc="-3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основания</a:t>
            </a:r>
            <a:r>
              <a:rPr sz="1400" spc="-3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не</a:t>
            </a:r>
            <a:r>
              <a:rPr sz="1400" spc="-2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должны</a:t>
            </a:r>
            <a:r>
              <a:rPr sz="1400" spc="-3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проходить</a:t>
            </a:r>
            <a:r>
              <a:rPr sz="1400" spc="-2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водопроводные</a:t>
            </a:r>
            <a:endParaRPr sz="1400">
              <a:latin typeface="Calibri"/>
              <a:cs typeface="Calibri"/>
            </a:endParaRPr>
          </a:p>
          <a:p>
            <a:pPr marL="355600" algn="just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коммуникации,</a:t>
            </a:r>
            <a:r>
              <a:rPr sz="1400" spc="-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способные</a:t>
            </a:r>
            <a:r>
              <a:rPr sz="1400" spc="-5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увлажнить</a:t>
            </a:r>
            <a:r>
              <a:rPr sz="1400" spc="-4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его</a:t>
            </a:r>
            <a:r>
              <a:rPr sz="1400" spc="-4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в</a:t>
            </a:r>
            <a:r>
              <a:rPr sz="1400" spc="-3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случае</a:t>
            </a:r>
            <a:r>
              <a:rPr sz="1400" spc="-3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аварии.</a:t>
            </a:r>
            <a:endParaRPr sz="14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1680"/>
              </a:spcBef>
              <a:buFont typeface="Wingdings"/>
              <a:buChar char=""/>
              <a:tabLst>
                <a:tab pos="355600" algn="l"/>
                <a:tab pos="1289685" algn="l"/>
                <a:tab pos="2291080" algn="l"/>
                <a:tab pos="2867025" algn="l"/>
                <a:tab pos="3799840" algn="l"/>
                <a:tab pos="4234180" algn="l"/>
                <a:tab pos="5190490" algn="l"/>
              </a:tabLst>
            </a:pP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Недопустимо</a:t>
            </a:r>
            <a:r>
              <a:rPr sz="1400" spc="8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появление</a:t>
            </a:r>
            <a:r>
              <a:rPr sz="1400" spc="9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конденсата,</a:t>
            </a:r>
            <a:r>
              <a:rPr sz="1400" spc="9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приводящего</a:t>
            </a:r>
            <a:r>
              <a:rPr sz="1400" spc="9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к</a:t>
            </a:r>
            <a:r>
              <a:rPr sz="1400" spc="9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увлажнению бетонного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	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основания.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	</a:t>
            </a:r>
            <a:r>
              <a:rPr sz="1400" spc="-20" dirty="0">
                <a:solidFill>
                  <a:srgbClr val="181818"/>
                </a:solidFill>
                <a:latin typeface="Calibri"/>
                <a:cs typeface="Calibri"/>
              </a:rPr>
              <a:t>Такое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	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возможно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	</a:t>
            </a:r>
            <a:r>
              <a:rPr sz="1400" spc="-25" dirty="0">
                <a:solidFill>
                  <a:srgbClr val="181818"/>
                </a:solidFill>
                <a:latin typeface="Calibri"/>
                <a:cs typeface="Calibri"/>
              </a:rPr>
              <a:t>при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	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отсутствии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	</a:t>
            </a:r>
            <a:r>
              <a:rPr sz="1400" spc="-25" dirty="0">
                <a:solidFill>
                  <a:srgbClr val="181818"/>
                </a:solidFill>
                <a:latin typeface="Calibri"/>
                <a:cs typeface="Calibri"/>
              </a:rPr>
              <a:t>или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8327" y="3443173"/>
            <a:ext cx="514731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неправильно</a:t>
            </a:r>
            <a:r>
              <a:rPr sz="1400" spc="16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рассчитанных</a:t>
            </a:r>
            <a:r>
              <a:rPr sz="1400" spc="16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и</a:t>
            </a:r>
            <a:r>
              <a:rPr sz="1400" spc="16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выполненных</a:t>
            </a:r>
            <a:r>
              <a:rPr sz="1400" spc="17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тепло-</a:t>
            </a:r>
            <a:r>
              <a:rPr sz="1400" spc="16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пароизоляции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или</a:t>
            </a:r>
            <a:r>
              <a:rPr sz="1400" spc="170" dirty="0">
                <a:solidFill>
                  <a:srgbClr val="181818"/>
                </a:solidFill>
                <a:latin typeface="Calibri"/>
                <a:cs typeface="Calibri"/>
              </a:rPr>
              <a:t> 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большой</a:t>
            </a:r>
            <a:r>
              <a:rPr sz="1400" spc="170" dirty="0">
                <a:solidFill>
                  <a:srgbClr val="181818"/>
                </a:solidFill>
                <a:latin typeface="Calibri"/>
                <a:cs typeface="Calibri"/>
              </a:rPr>
              <a:t> 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разнице</a:t>
            </a:r>
            <a:r>
              <a:rPr sz="1400" spc="175" dirty="0">
                <a:solidFill>
                  <a:srgbClr val="181818"/>
                </a:solidFill>
                <a:latin typeface="Calibri"/>
                <a:cs typeface="Calibri"/>
              </a:rPr>
              <a:t> 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температур</a:t>
            </a:r>
            <a:r>
              <a:rPr sz="1400" spc="175" dirty="0">
                <a:solidFill>
                  <a:srgbClr val="181818"/>
                </a:solidFill>
                <a:latin typeface="Calibri"/>
                <a:cs typeface="Calibri"/>
              </a:rPr>
              <a:t> 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с</a:t>
            </a:r>
            <a:r>
              <a:rPr sz="1400" spc="170" dirty="0">
                <a:solidFill>
                  <a:srgbClr val="181818"/>
                </a:solidFill>
                <a:latin typeface="Calibri"/>
                <a:cs typeface="Calibri"/>
              </a:rPr>
              <a:t> 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внешней</a:t>
            </a:r>
            <a:r>
              <a:rPr sz="1400" spc="170" dirty="0">
                <a:solidFill>
                  <a:srgbClr val="181818"/>
                </a:solidFill>
                <a:latin typeface="Calibri"/>
                <a:cs typeface="Calibri"/>
              </a:rPr>
              <a:t> 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и</a:t>
            </a:r>
            <a:r>
              <a:rPr sz="1400" spc="170" dirty="0">
                <a:solidFill>
                  <a:srgbClr val="181818"/>
                </a:solidFill>
                <a:latin typeface="Calibri"/>
                <a:cs typeface="Calibri"/>
              </a:rPr>
              <a:t>  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внутренней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стороны</a:t>
            </a:r>
            <a:r>
              <a:rPr sz="1400" spc="-6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бетонного</a:t>
            </a:r>
            <a:r>
              <a:rPr sz="1400" spc="-6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основания.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5427" y="4297172"/>
            <a:ext cx="533146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При</a:t>
            </a:r>
            <a:r>
              <a:rPr sz="14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невыполнении</a:t>
            </a:r>
            <a:r>
              <a:rPr sz="14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этих</a:t>
            </a:r>
            <a:r>
              <a:rPr sz="14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условий</a:t>
            </a:r>
            <a:r>
              <a:rPr sz="14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возможно</a:t>
            </a:r>
            <a:r>
              <a:rPr sz="14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отслоение</a:t>
            </a:r>
            <a:r>
              <a:rPr sz="14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полимерного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покрытия</a:t>
            </a:r>
            <a:r>
              <a:rPr sz="14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от</a:t>
            </a:r>
            <a:r>
              <a:rPr sz="14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основания.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64223" y="897636"/>
            <a:ext cx="2066544" cy="111099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570726" y="3877157"/>
            <a:ext cx="214122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181818"/>
                </a:solidFill>
                <a:latin typeface="Calibri"/>
                <a:cs typeface="Calibri"/>
              </a:rPr>
              <a:t>Пузыри</a:t>
            </a:r>
            <a:r>
              <a:rPr sz="1600" b="1" spc="-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81818"/>
                </a:solidFill>
                <a:latin typeface="Calibri"/>
                <a:cs typeface="Calibri"/>
              </a:rPr>
              <a:t>–</a:t>
            </a:r>
            <a:r>
              <a:rPr sz="1600" b="1" spc="-1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81818"/>
                </a:solidFill>
                <a:latin typeface="Calibri"/>
                <a:cs typeface="Calibri"/>
              </a:rPr>
              <a:t>отсутствие </a:t>
            </a:r>
            <a:r>
              <a:rPr sz="1600" b="1" spc="-25" dirty="0">
                <a:solidFill>
                  <a:srgbClr val="181818"/>
                </a:solidFill>
                <a:latin typeface="Calibri"/>
                <a:cs typeface="Calibri"/>
              </a:rPr>
              <a:t>ГИ, </a:t>
            </a:r>
            <a:r>
              <a:rPr sz="1600" b="1" dirty="0">
                <a:solidFill>
                  <a:srgbClr val="181818"/>
                </a:solidFill>
                <a:latin typeface="Calibri"/>
                <a:cs typeface="Calibri"/>
              </a:rPr>
              <a:t>избыточная</a:t>
            </a:r>
            <a:r>
              <a:rPr sz="1600" b="1" spc="-9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81818"/>
                </a:solidFill>
                <a:latin typeface="Calibri"/>
                <a:cs typeface="Calibri"/>
              </a:rPr>
              <a:t>влажность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66916" y="2348483"/>
            <a:ext cx="1882139" cy="130606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12048" y="242696"/>
            <a:ext cx="6038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30" dirty="0">
                <a:solidFill>
                  <a:srgbClr val="181818"/>
                </a:solidFill>
                <a:latin typeface="Calibri"/>
                <a:cs typeface="Calibri"/>
              </a:rPr>
              <a:t>TAIKOR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100"/>
              </a:spcBef>
            </a:pPr>
            <a:r>
              <a:rPr dirty="0"/>
              <a:t>ТРЕБОВАНИЕ</a:t>
            </a:r>
            <a:r>
              <a:rPr spc="-35" dirty="0"/>
              <a:t> </a:t>
            </a:r>
            <a:r>
              <a:rPr dirty="0"/>
              <a:t>К</a:t>
            </a:r>
            <a:r>
              <a:rPr spc="-50" dirty="0"/>
              <a:t> </a:t>
            </a:r>
            <a:r>
              <a:rPr dirty="0"/>
              <a:t>ОСНОВАНИЮ</a:t>
            </a:r>
            <a:r>
              <a:rPr spc="-35" dirty="0"/>
              <a:t> </a:t>
            </a:r>
            <a:r>
              <a:rPr dirty="0"/>
              <a:t>И</a:t>
            </a:r>
            <a:r>
              <a:rPr spc="-35" dirty="0"/>
              <a:t> </a:t>
            </a:r>
            <a:r>
              <a:rPr dirty="0"/>
              <a:t>ЕГО</a:t>
            </a:r>
            <a:r>
              <a:rPr spc="-50" dirty="0"/>
              <a:t> </a:t>
            </a:r>
            <a:r>
              <a:rPr spc="-10" dirty="0"/>
              <a:t>ПОДГОТОВКЕ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3669" y="1722729"/>
            <a:ext cx="5718175" cy="309943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239395" indent="-226695">
              <a:lnSpc>
                <a:spcPct val="100000"/>
              </a:lnSpc>
              <a:spcBef>
                <a:spcPts val="615"/>
              </a:spcBef>
              <a:buFont typeface="Wingdings"/>
              <a:buChar char=""/>
              <a:tabLst>
                <a:tab pos="239395" algn="l"/>
              </a:tabLst>
            </a:pPr>
            <a:r>
              <a:rPr sz="1400" dirty="0">
                <a:latin typeface="Calibri"/>
                <a:cs typeface="Calibri"/>
              </a:rPr>
              <a:t>Бетонный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пол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должен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быть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выдержан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не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менее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28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дней;</a:t>
            </a:r>
            <a:endParaRPr sz="1400">
              <a:latin typeface="Calibri"/>
              <a:cs typeface="Calibri"/>
            </a:endParaRPr>
          </a:p>
          <a:p>
            <a:pPr marL="239395" indent="-226695">
              <a:lnSpc>
                <a:spcPct val="100000"/>
              </a:lnSpc>
              <a:spcBef>
                <a:spcPts val="520"/>
              </a:spcBef>
              <a:buFont typeface="Wingdings"/>
              <a:buChar char=""/>
              <a:tabLst>
                <a:tab pos="239395" algn="l"/>
              </a:tabLst>
            </a:pPr>
            <a:r>
              <a:rPr sz="1400" spc="-10" dirty="0">
                <a:latin typeface="Calibri"/>
                <a:cs typeface="Calibri"/>
              </a:rPr>
              <a:t>Достаточный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предел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прочности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на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сжатие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(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не</a:t>
            </a:r>
            <a:r>
              <a:rPr sz="1400" spc="-1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менее</a:t>
            </a:r>
            <a:r>
              <a:rPr sz="1400" spc="-2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25</a:t>
            </a:r>
            <a:r>
              <a:rPr sz="1400" spc="-2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МПа</a:t>
            </a:r>
            <a:r>
              <a:rPr sz="1400" spc="-10" dirty="0">
                <a:latin typeface="Calibri"/>
                <a:cs typeface="Calibri"/>
              </a:rPr>
              <a:t>);</a:t>
            </a:r>
            <a:endParaRPr sz="1400">
              <a:latin typeface="Calibri"/>
              <a:cs typeface="Calibri"/>
            </a:endParaRPr>
          </a:p>
          <a:p>
            <a:pPr marL="239395" indent="-226695">
              <a:lnSpc>
                <a:spcPct val="100000"/>
              </a:lnSpc>
              <a:spcBef>
                <a:spcPts val="515"/>
              </a:spcBef>
              <a:buFont typeface="Wingdings"/>
              <a:buChar char=""/>
              <a:tabLst>
                <a:tab pos="239395" algn="l"/>
              </a:tabLst>
            </a:pPr>
            <a:r>
              <a:rPr sz="1400" spc="-10" dirty="0">
                <a:latin typeface="Calibri"/>
                <a:cs typeface="Calibri"/>
              </a:rPr>
              <a:t>Предел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прочности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на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растяжение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не</a:t>
            </a:r>
            <a:r>
              <a:rPr sz="1400" spc="-5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менее</a:t>
            </a:r>
            <a:r>
              <a:rPr sz="1400" spc="-3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1,5</a:t>
            </a:r>
            <a:r>
              <a:rPr sz="1400" spc="-4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181818"/>
                </a:solidFill>
                <a:latin typeface="Calibri"/>
                <a:cs typeface="Calibri"/>
              </a:rPr>
              <a:t>МПа</a:t>
            </a:r>
            <a:r>
              <a:rPr sz="1400" spc="-20" dirty="0">
                <a:latin typeface="Calibri"/>
                <a:cs typeface="Calibri"/>
              </a:rPr>
              <a:t>;</a:t>
            </a:r>
            <a:endParaRPr sz="1400">
              <a:latin typeface="Calibri"/>
              <a:cs typeface="Calibri"/>
            </a:endParaRPr>
          </a:p>
          <a:p>
            <a:pPr marL="239395" indent="-226695">
              <a:lnSpc>
                <a:spcPct val="100000"/>
              </a:lnSpc>
              <a:spcBef>
                <a:spcPts val="530"/>
              </a:spcBef>
              <a:buFont typeface="Wingdings"/>
              <a:buChar char=""/>
              <a:tabLst>
                <a:tab pos="239395" algn="l"/>
              </a:tabLst>
            </a:pP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Марка 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основания</a:t>
            </a:r>
            <a:r>
              <a:rPr sz="1400" spc="-2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должна</a:t>
            </a:r>
            <a:r>
              <a:rPr sz="1400" spc="-3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соответствовать</a:t>
            </a:r>
            <a:r>
              <a:rPr sz="1400" spc="-3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не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менее</a:t>
            </a:r>
            <a:r>
              <a:rPr sz="1400" spc="-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M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200</a:t>
            </a:r>
            <a:r>
              <a:rPr sz="1400" spc="-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(В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181818"/>
                </a:solidFill>
                <a:latin typeface="Calibri"/>
                <a:cs typeface="Calibri"/>
              </a:rPr>
              <a:t>15)</a:t>
            </a:r>
            <a:endParaRPr sz="1400">
              <a:latin typeface="Calibri"/>
              <a:cs typeface="Calibri"/>
            </a:endParaRPr>
          </a:p>
          <a:p>
            <a:pPr marL="239395" marR="979805" indent="-227329">
              <a:lnSpc>
                <a:spcPts val="2200"/>
              </a:lnSpc>
              <a:spcBef>
                <a:spcPts val="155"/>
              </a:spcBef>
              <a:buFont typeface="Wingdings"/>
              <a:buChar char=""/>
              <a:tabLst>
                <a:tab pos="239395" algn="l"/>
              </a:tabLst>
            </a:pPr>
            <a:r>
              <a:rPr sz="1400" spc="-25" dirty="0">
                <a:latin typeface="Calibri"/>
                <a:cs typeface="Calibri"/>
              </a:rPr>
              <a:t>Толщина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основания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должна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быть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рассчитана</a:t>
            </a:r>
            <a:r>
              <a:rPr sz="1400" dirty="0">
                <a:latin typeface="Calibri"/>
                <a:cs typeface="Calibri"/>
              </a:rPr>
              <a:t> под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нагрузки, рекомендуется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не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менее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100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мм</a:t>
            </a:r>
            <a:endParaRPr sz="1400">
              <a:latin typeface="Calibri"/>
              <a:cs typeface="Calibri"/>
            </a:endParaRPr>
          </a:p>
          <a:p>
            <a:pPr marL="239395" indent="-226695">
              <a:lnSpc>
                <a:spcPct val="100000"/>
              </a:lnSpc>
              <a:spcBef>
                <a:spcPts val="365"/>
              </a:spcBef>
              <a:buFont typeface="Wingdings"/>
              <a:buChar char=""/>
              <a:tabLst>
                <a:tab pos="239395" algn="l"/>
              </a:tabLst>
            </a:pPr>
            <a:r>
              <a:rPr sz="1400" dirty="0">
                <a:latin typeface="Calibri"/>
                <a:cs typeface="Calibri"/>
              </a:rPr>
              <a:t>Влажность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не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более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4%;</a:t>
            </a:r>
            <a:endParaRPr sz="1400">
              <a:latin typeface="Calibri"/>
              <a:cs typeface="Calibri"/>
            </a:endParaRPr>
          </a:p>
          <a:p>
            <a:pPr marL="239395" marR="156210" indent="-227329">
              <a:lnSpc>
                <a:spcPct val="130700"/>
              </a:lnSpc>
              <a:buFont typeface="Wingdings"/>
              <a:buChar char=""/>
              <a:tabLst>
                <a:tab pos="239395" algn="l"/>
              </a:tabLst>
            </a:pPr>
            <a:r>
              <a:rPr sz="1400" spc="-10" dirty="0">
                <a:latin typeface="Calibri"/>
                <a:cs typeface="Calibri"/>
              </a:rPr>
              <a:t>Отсутствие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на</a:t>
            </a:r>
            <a:r>
              <a:rPr sz="1400" spc="-10" dirty="0">
                <a:latin typeface="Calibri"/>
                <a:cs typeface="Calibri"/>
              </a:rPr>
              <a:t> поверхности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основания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непрочно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держащихся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частицы </a:t>
            </a:r>
            <a:r>
              <a:rPr sz="1400" dirty="0">
                <a:latin typeface="Calibri"/>
                <a:cs typeface="Calibri"/>
              </a:rPr>
              <a:t>бетона,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масляных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пятен,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цементного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молочка;</a:t>
            </a:r>
            <a:endParaRPr sz="1400">
              <a:latin typeface="Calibri"/>
              <a:cs typeface="Calibri"/>
            </a:endParaRPr>
          </a:p>
          <a:p>
            <a:pPr marL="239395" indent="-226695">
              <a:lnSpc>
                <a:spcPct val="100000"/>
              </a:lnSpc>
              <a:spcBef>
                <a:spcPts val="530"/>
              </a:spcBef>
              <a:buFont typeface="Wingdings"/>
              <a:buChar char=""/>
              <a:tabLst>
                <a:tab pos="239395" algn="l"/>
              </a:tabLst>
            </a:pPr>
            <a:r>
              <a:rPr sz="1400" spc="-20" dirty="0">
                <a:latin typeface="Calibri"/>
                <a:cs typeface="Calibri"/>
              </a:rPr>
              <a:t>Температура</a:t>
            </a:r>
            <a:r>
              <a:rPr sz="1400" spc="-10" dirty="0">
                <a:latin typeface="Calibri"/>
                <a:cs typeface="Calibri"/>
              </a:rPr>
              <a:t> поверхности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воздуха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не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ниже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+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8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181818"/>
                </a:solidFill>
                <a:latin typeface="Calibri"/>
                <a:cs typeface="Calibri"/>
              </a:rPr>
              <a:t>°С</a:t>
            </a:r>
            <a:endParaRPr sz="1400">
              <a:latin typeface="Calibri"/>
              <a:cs typeface="Calibri"/>
            </a:endParaRPr>
          </a:p>
          <a:p>
            <a:pPr marL="239395" indent="-226695">
              <a:lnSpc>
                <a:spcPct val="100000"/>
              </a:lnSpc>
              <a:spcBef>
                <a:spcPts val="520"/>
              </a:spcBef>
              <a:buFont typeface="Wingdings"/>
              <a:buChar char=""/>
              <a:tabLst>
                <a:tab pos="239395" algn="l"/>
              </a:tabLst>
            </a:pP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Наличие</a:t>
            </a:r>
            <a:r>
              <a:rPr sz="1400" spc="-3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гидроизоляции</a:t>
            </a:r>
            <a:r>
              <a:rPr sz="1400" spc="-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под</a:t>
            </a:r>
            <a:r>
              <a:rPr sz="1400" spc="-5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основанием</a:t>
            </a:r>
            <a:r>
              <a:rPr sz="1400" spc="-3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(под</a:t>
            </a:r>
            <a:r>
              <a:rPr sz="1400" spc="-4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плитой</a:t>
            </a:r>
            <a:r>
              <a:rPr sz="1400" spc="-4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или</a:t>
            </a:r>
            <a:r>
              <a:rPr sz="1400" spc="-3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под</a:t>
            </a:r>
            <a:r>
              <a:rPr sz="1400" spc="-5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стяжкой)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9661" y="880617"/>
            <a:ext cx="612267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122045" algn="l"/>
                <a:tab pos="2315210" algn="l"/>
                <a:tab pos="2614295" algn="l"/>
                <a:tab pos="3556000" algn="l"/>
                <a:tab pos="5089525" algn="l"/>
              </a:tabLst>
            </a:pPr>
            <a:r>
              <a:rPr sz="1800" b="1" spc="-10" dirty="0">
                <a:solidFill>
                  <a:srgbClr val="181818"/>
                </a:solidFill>
                <a:latin typeface="Calibri"/>
                <a:cs typeface="Calibri"/>
              </a:rPr>
              <a:t>Толщина,</a:t>
            </a:r>
            <a:r>
              <a:rPr sz="1800" b="1" dirty="0">
                <a:solidFill>
                  <a:srgbClr val="181818"/>
                </a:solidFill>
                <a:latin typeface="Calibri"/>
                <a:cs typeface="Calibri"/>
              </a:rPr>
              <a:t>	</a:t>
            </a:r>
            <a:r>
              <a:rPr sz="1800" b="1" spc="-10" dirty="0">
                <a:solidFill>
                  <a:srgbClr val="181818"/>
                </a:solidFill>
                <a:latin typeface="Calibri"/>
                <a:cs typeface="Calibri"/>
              </a:rPr>
              <a:t>прочность</a:t>
            </a:r>
            <a:r>
              <a:rPr sz="1800" b="1" dirty="0">
                <a:solidFill>
                  <a:srgbClr val="181818"/>
                </a:solidFill>
                <a:latin typeface="Calibri"/>
                <a:cs typeface="Calibri"/>
              </a:rPr>
              <a:t>	</a:t>
            </a:r>
            <a:r>
              <a:rPr sz="1800" b="1" spc="-50" dirty="0">
                <a:solidFill>
                  <a:srgbClr val="181818"/>
                </a:solidFill>
                <a:latin typeface="Calibri"/>
                <a:cs typeface="Calibri"/>
              </a:rPr>
              <a:t>и</a:t>
            </a:r>
            <a:r>
              <a:rPr sz="1800" b="1" dirty="0">
                <a:solidFill>
                  <a:srgbClr val="181818"/>
                </a:solidFill>
                <a:latin typeface="Calibri"/>
                <a:cs typeface="Calibri"/>
              </a:rPr>
              <a:t>	</a:t>
            </a:r>
            <a:r>
              <a:rPr sz="1800" b="1" spc="-10" dirty="0">
                <a:solidFill>
                  <a:srgbClr val="181818"/>
                </a:solidFill>
                <a:latin typeface="Calibri"/>
                <a:cs typeface="Calibri"/>
              </a:rPr>
              <a:t>степень</a:t>
            </a:r>
            <a:r>
              <a:rPr sz="1800" b="1" dirty="0">
                <a:solidFill>
                  <a:srgbClr val="181818"/>
                </a:solidFill>
                <a:latin typeface="Calibri"/>
                <a:cs typeface="Calibri"/>
              </a:rPr>
              <a:t>	</a:t>
            </a:r>
            <a:r>
              <a:rPr sz="1800" b="1" spc="-10" dirty="0">
                <a:solidFill>
                  <a:srgbClr val="181818"/>
                </a:solidFill>
                <a:latin typeface="Calibri"/>
                <a:cs typeface="Calibri"/>
              </a:rPr>
              <a:t>армирования</a:t>
            </a:r>
            <a:r>
              <a:rPr sz="1800" b="1" dirty="0">
                <a:solidFill>
                  <a:srgbClr val="181818"/>
                </a:solidFill>
                <a:latin typeface="Calibri"/>
                <a:cs typeface="Calibri"/>
              </a:rPr>
              <a:t>	</a:t>
            </a:r>
            <a:r>
              <a:rPr sz="1800" b="1" spc="-10" dirty="0">
                <a:solidFill>
                  <a:srgbClr val="181818"/>
                </a:solidFill>
                <a:latin typeface="Calibri"/>
                <a:cs typeface="Calibri"/>
              </a:rPr>
              <a:t>бетонного соответствовать</a:t>
            </a:r>
            <a:r>
              <a:rPr sz="1800" b="1" spc="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81818"/>
                </a:solidFill>
                <a:latin typeface="Calibri"/>
                <a:cs typeface="Calibri"/>
              </a:rPr>
              <a:t>предполагаемой</a:t>
            </a:r>
            <a:r>
              <a:rPr sz="1800" b="1" spc="4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81818"/>
                </a:solidFill>
                <a:latin typeface="Calibri"/>
                <a:cs typeface="Calibri"/>
              </a:rPr>
              <a:t>интенсивности</a:t>
            </a:r>
            <a:r>
              <a:rPr sz="1800" b="1" spc="1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81818"/>
                </a:solidFill>
                <a:latin typeface="Calibri"/>
                <a:cs typeface="Calibri"/>
              </a:rPr>
              <a:t>нагрузки</a:t>
            </a:r>
            <a:r>
              <a:rPr sz="1800" b="1" spc="50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81818"/>
                </a:solidFill>
                <a:latin typeface="Calibri"/>
                <a:cs typeface="Calibri"/>
              </a:rPr>
              <a:t>СП</a:t>
            </a:r>
            <a:r>
              <a:rPr sz="1800" b="1" spc="-2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81818"/>
                </a:solidFill>
                <a:latin typeface="Calibri"/>
                <a:cs typeface="Calibri"/>
              </a:rPr>
              <a:t>29.13330.2011</a:t>
            </a:r>
            <a:r>
              <a:rPr sz="1800" b="1" spc="-3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81818"/>
                </a:solidFill>
                <a:latin typeface="Calibri"/>
                <a:cs typeface="Calibri"/>
              </a:rPr>
              <a:t>Полы (СНиП</a:t>
            </a:r>
            <a:r>
              <a:rPr sz="1800" b="1" spc="-3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81818"/>
                </a:solidFill>
                <a:latin typeface="Calibri"/>
                <a:cs typeface="Calibri"/>
              </a:rPr>
              <a:t>2.0</a:t>
            </a:r>
            <a:r>
              <a:rPr sz="1800" b="1" spc="-2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81818"/>
                </a:solidFill>
                <a:latin typeface="Calibri"/>
                <a:cs typeface="Calibri"/>
              </a:rPr>
              <a:t>13-</a:t>
            </a:r>
            <a:r>
              <a:rPr sz="1800" b="1" dirty="0">
                <a:solidFill>
                  <a:srgbClr val="181818"/>
                </a:solidFill>
                <a:latin typeface="Calibri"/>
                <a:cs typeface="Calibri"/>
              </a:rPr>
              <a:t>88</a:t>
            </a:r>
            <a:r>
              <a:rPr sz="1800" b="1" spc="-3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81818"/>
                </a:solidFill>
                <a:latin typeface="Calibri"/>
                <a:cs typeface="Calibri"/>
              </a:rPr>
              <a:t>Полы).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57264" y="880617"/>
            <a:ext cx="1083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181818"/>
                </a:solidFill>
                <a:latin typeface="Calibri"/>
                <a:cs typeface="Calibri"/>
              </a:rPr>
              <a:t>основания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87385" y="880617"/>
            <a:ext cx="850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181818"/>
                </a:solidFill>
                <a:latin typeface="Calibri"/>
                <a:cs typeface="Calibri"/>
              </a:rPr>
              <a:t>должны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74308" y="1828800"/>
            <a:ext cx="2426208" cy="26365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12048" y="242696"/>
            <a:ext cx="6038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30" dirty="0">
                <a:solidFill>
                  <a:srgbClr val="181818"/>
                </a:solidFill>
                <a:latin typeface="Calibri"/>
                <a:cs typeface="Calibri"/>
              </a:rPr>
              <a:t>TAIKOR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2320" y="144221"/>
            <a:ext cx="486727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E1231C"/>
                </a:solidFill>
                <a:latin typeface="Calibri"/>
                <a:cs typeface="Calibri"/>
              </a:rPr>
              <a:t>КЛАССИФИКАЦИЯ</a:t>
            </a:r>
            <a:r>
              <a:rPr sz="1800" b="1" spc="-50" dirty="0">
                <a:solidFill>
                  <a:srgbClr val="E1231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1231C"/>
                </a:solidFill>
                <a:latin typeface="Calibri"/>
                <a:cs typeface="Calibri"/>
              </a:rPr>
              <a:t>ПРОМЫШЛЕННЫХ</a:t>
            </a:r>
            <a:r>
              <a:rPr sz="1800" b="1" spc="-55" dirty="0">
                <a:solidFill>
                  <a:srgbClr val="E1231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1231C"/>
                </a:solidFill>
                <a:latin typeface="Calibri"/>
                <a:cs typeface="Calibri"/>
              </a:rPr>
              <a:t>ПОЛОВ</a:t>
            </a:r>
            <a:r>
              <a:rPr sz="1800" b="1" spc="-30" dirty="0">
                <a:solidFill>
                  <a:srgbClr val="E1231C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1231C"/>
                </a:solidFill>
                <a:latin typeface="Calibri"/>
                <a:cs typeface="Calibri"/>
              </a:rPr>
              <a:t>ПО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solidFill>
                  <a:srgbClr val="E1231C"/>
                </a:solidFill>
                <a:latin typeface="Calibri"/>
                <a:cs typeface="Calibri"/>
              </a:rPr>
              <a:t>МАТЕРИАЛУ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4713" y="969645"/>
            <a:ext cx="6207760" cy="33191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181818"/>
                </a:solidFill>
                <a:latin typeface="Calibri"/>
                <a:cs typeface="Calibri"/>
              </a:rPr>
              <a:t>Бетонные</a:t>
            </a:r>
            <a:endParaRPr sz="2000">
              <a:latin typeface="Calibri"/>
              <a:cs typeface="Calibri"/>
            </a:endParaRPr>
          </a:p>
          <a:p>
            <a:pPr marL="756285" indent="-286385">
              <a:lnSpc>
                <a:spcPct val="100000"/>
              </a:lnSpc>
              <a:buFont typeface="Wingdings"/>
              <a:buChar char=""/>
              <a:tabLst>
                <a:tab pos="756285" algn="l"/>
              </a:tabLst>
            </a:pPr>
            <a:r>
              <a:rPr sz="2000" dirty="0">
                <a:solidFill>
                  <a:srgbClr val="181818"/>
                </a:solidFill>
                <a:latin typeface="Calibri"/>
                <a:cs typeface="Calibri"/>
              </a:rPr>
              <a:t>Без</a:t>
            </a:r>
            <a:r>
              <a:rPr sz="2000" spc="-3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81818"/>
                </a:solidFill>
                <a:latin typeface="Calibri"/>
                <a:cs typeface="Calibri"/>
              </a:rPr>
              <a:t>упрочнения</a:t>
            </a:r>
            <a:endParaRPr sz="2000">
              <a:latin typeface="Calibri"/>
              <a:cs typeface="Calibri"/>
            </a:endParaRPr>
          </a:p>
          <a:p>
            <a:pPr marL="756285" indent="-286385">
              <a:lnSpc>
                <a:spcPct val="100000"/>
              </a:lnSpc>
              <a:buFont typeface="Wingdings"/>
              <a:buChar char=""/>
              <a:tabLst>
                <a:tab pos="756285" algn="l"/>
              </a:tabLst>
            </a:pPr>
            <a:r>
              <a:rPr sz="2000" dirty="0">
                <a:solidFill>
                  <a:srgbClr val="181818"/>
                </a:solidFill>
                <a:latin typeface="Calibri"/>
                <a:cs typeface="Calibri"/>
              </a:rPr>
              <a:t>С</a:t>
            </a:r>
            <a:r>
              <a:rPr sz="2000" spc="-2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81818"/>
                </a:solidFill>
                <a:latin typeface="Calibri"/>
                <a:cs typeface="Calibri"/>
              </a:rPr>
              <a:t>упрочнением</a:t>
            </a:r>
            <a:r>
              <a:rPr sz="2000" spc="-3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81818"/>
                </a:solidFill>
                <a:latin typeface="Calibri"/>
                <a:cs typeface="Calibri"/>
              </a:rPr>
              <a:t>сухими</a:t>
            </a:r>
            <a:r>
              <a:rPr sz="2000" spc="-5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81818"/>
                </a:solidFill>
                <a:latin typeface="Calibri"/>
                <a:cs typeface="Calibri"/>
              </a:rPr>
              <a:t>упрочнителями</a:t>
            </a:r>
            <a:r>
              <a:rPr sz="2000" spc="-5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81818"/>
                </a:solidFill>
                <a:latin typeface="Calibri"/>
                <a:cs typeface="Calibri"/>
              </a:rPr>
              <a:t>(топпинги)</a:t>
            </a:r>
            <a:endParaRPr sz="2000">
              <a:latin typeface="Calibri"/>
              <a:cs typeface="Calibri"/>
            </a:endParaRPr>
          </a:p>
          <a:p>
            <a:pPr marL="756285" indent="-286385">
              <a:lnSpc>
                <a:spcPct val="100000"/>
              </a:lnSpc>
              <a:buFont typeface="Wingdings"/>
              <a:buChar char=""/>
              <a:tabLst>
                <a:tab pos="756285" algn="l"/>
              </a:tabLst>
            </a:pPr>
            <a:r>
              <a:rPr sz="2000" dirty="0">
                <a:solidFill>
                  <a:srgbClr val="181818"/>
                </a:solidFill>
                <a:latin typeface="Calibri"/>
                <a:cs typeface="Calibri"/>
              </a:rPr>
              <a:t>С</a:t>
            </a:r>
            <a:r>
              <a:rPr sz="2000" spc="-4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81818"/>
                </a:solidFill>
                <a:latin typeface="Calibri"/>
                <a:cs typeface="Calibri"/>
              </a:rPr>
              <a:t>упрочнением</a:t>
            </a:r>
            <a:r>
              <a:rPr sz="2000" spc="-5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81818"/>
                </a:solidFill>
                <a:latin typeface="Calibri"/>
                <a:cs typeface="Calibri"/>
              </a:rPr>
              <a:t>жидкими</a:t>
            </a:r>
            <a:r>
              <a:rPr sz="2000" spc="-6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81818"/>
                </a:solidFill>
                <a:latin typeface="Calibri"/>
                <a:cs typeface="Calibri"/>
              </a:rPr>
              <a:t>упрочнителями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0"/>
              </a:spcBef>
            </a:pPr>
            <a:r>
              <a:rPr sz="2000" b="1" spc="-10" dirty="0">
                <a:solidFill>
                  <a:srgbClr val="181818"/>
                </a:solidFill>
                <a:latin typeface="Calibri"/>
                <a:cs typeface="Calibri"/>
              </a:rPr>
              <a:t>Полимерные</a:t>
            </a:r>
            <a:endParaRPr sz="2000">
              <a:latin typeface="Calibri"/>
              <a:cs typeface="Calibri"/>
            </a:endParaRPr>
          </a:p>
          <a:p>
            <a:pPr marL="756285" indent="-286385">
              <a:lnSpc>
                <a:spcPct val="100000"/>
              </a:lnSpc>
              <a:spcBef>
                <a:spcPts val="480"/>
              </a:spcBef>
              <a:buFont typeface="Wingdings"/>
              <a:buChar char=""/>
              <a:tabLst>
                <a:tab pos="756285" algn="l"/>
              </a:tabLst>
            </a:pPr>
            <a:r>
              <a:rPr sz="2000" spc="-10" dirty="0">
                <a:solidFill>
                  <a:srgbClr val="181818"/>
                </a:solidFill>
                <a:latin typeface="Calibri"/>
                <a:cs typeface="Calibri"/>
              </a:rPr>
              <a:t>Эпоксидные</a:t>
            </a:r>
            <a:endParaRPr sz="2000">
              <a:latin typeface="Calibri"/>
              <a:cs typeface="Calibri"/>
            </a:endParaRPr>
          </a:p>
          <a:p>
            <a:pPr marL="756285" indent="-286385">
              <a:lnSpc>
                <a:spcPct val="100000"/>
              </a:lnSpc>
              <a:spcBef>
                <a:spcPts val="480"/>
              </a:spcBef>
              <a:buFont typeface="Wingdings"/>
              <a:buChar char=""/>
              <a:tabLst>
                <a:tab pos="756285" algn="l"/>
              </a:tabLst>
            </a:pPr>
            <a:r>
              <a:rPr sz="2000" spc="-10" dirty="0">
                <a:solidFill>
                  <a:srgbClr val="181818"/>
                </a:solidFill>
                <a:latin typeface="Calibri"/>
                <a:cs typeface="Calibri"/>
              </a:rPr>
              <a:t>Полиуретановые</a:t>
            </a:r>
            <a:endParaRPr sz="2000">
              <a:latin typeface="Calibri"/>
              <a:cs typeface="Calibri"/>
            </a:endParaRPr>
          </a:p>
          <a:p>
            <a:pPr marL="756285" indent="-286385">
              <a:lnSpc>
                <a:spcPct val="100000"/>
              </a:lnSpc>
              <a:spcBef>
                <a:spcPts val="480"/>
              </a:spcBef>
              <a:buFont typeface="Wingdings"/>
              <a:buChar char=""/>
              <a:tabLst>
                <a:tab pos="756285" algn="l"/>
              </a:tabLst>
            </a:pPr>
            <a:r>
              <a:rPr sz="2000" dirty="0">
                <a:solidFill>
                  <a:srgbClr val="181818"/>
                </a:solidFill>
                <a:latin typeface="Calibri"/>
                <a:cs typeface="Calibri"/>
              </a:rPr>
              <a:t>др.</a:t>
            </a:r>
            <a:r>
              <a:rPr sz="2000" spc="-4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81818"/>
                </a:solidFill>
                <a:latin typeface="Calibri"/>
                <a:cs typeface="Calibri"/>
              </a:rPr>
              <a:t>полимерные</a:t>
            </a:r>
            <a:r>
              <a:rPr sz="2000" spc="-3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81818"/>
                </a:solidFill>
                <a:latin typeface="Calibri"/>
                <a:cs typeface="Calibri"/>
              </a:rPr>
              <a:t>(обычно</a:t>
            </a:r>
            <a:r>
              <a:rPr sz="2000" spc="-1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81818"/>
                </a:solidFill>
                <a:latin typeface="Calibri"/>
                <a:cs typeface="Calibri"/>
              </a:rPr>
              <a:t>ПММА)</a:t>
            </a:r>
            <a:endParaRPr sz="2000">
              <a:latin typeface="Calibri"/>
              <a:cs typeface="Calibri"/>
            </a:endParaRPr>
          </a:p>
          <a:p>
            <a:pPr marL="756285" indent="-286385">
              <a:lnSpc>
                <a:spcPct val="100000"/>
              </a:lnSpc>
              <a:spcBef>
                <a:spcPts val="484"/>
              </a:spcBef>
              <a:buFont typeface="Wingdings"/>
              <a:buChar char=""/>
              <a:tabLst>
                <a:tab pos="756285" algn="l"/>
              </a:tabLst>
            </a:pPr>
            <a:r>
              <a:rPr sz="2000" spc="-10" dirty="0">
                <a:solidFill>
                  <a:srgbClr val="181818"/>
                </a:solidFill>
                <a:latin typeface="Calibri"/>
                <a:cs typeface="Calibri"/>
              </a:rPr>
              <a:t>Полимер-цементные</a:t>
            </a:r>
            <a:r>
              <a:rPr sz="2000" spc="-4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81818"/>
                </a:solidFill>
                <a:latin typeface="Calibri"/>
                <a:cs typeface="Calibri"/>
              </a:rPr>
              <a:t>(ПУ-</a:t>
            </a:r>
            <a:r>
              <a:rPr sz="2000" spc="-20" dirty="0">
                <a:solidFill>
                  <a:srgbClr val="181818"/>
                </a:solidFill>
                <a:latin typeface="Calibri"/>
                <a:cs typeface="Calibri"/>
              </a:rPr>
              <a:t>цемент,</a:t>
            </a:r>
            <a:r>
              <a:rPr sz="2000" spc="-4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81818"/>
                </a:solidFill>
                <a:latin typeface="Calibri"/>
                <a:cs typeface="Calibri"/>
              </a:rPr>
              <a:t>эпокси-цемент)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28331" y="829055"/>
            <a:ext cx="1534668" cy="864108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7232904" y="1773935"/>
            <a:ext cx="1527175" cy="2004060"/>
            <a:chOff x="7232904" y="1773935"/>
            <a:chExt cx="1527175" cy="200406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2904" y="1773935"/>
              <a:ext cx="1527048" cy="98450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35952" y="2798063"/>
              <a:ext cx="1524000" cy="979932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35952" y="3842003"/>
            <a:ext cx="1530096" cy="97993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12048" y="242696"/>
            <a:ext cx="6038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30" dirty="0">
                <a:solidFill>
                  <a:srgbClr val="181818"/>
                </a:solidFill>
                <a:latin typeface="Calibri"/>
                <a:cs typeface="Calibri"/>
              </a:rPr>
              <a:t>TAIKOR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0504" y="147320"/>
            <a:ext cx="61982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ВАРИАНТЫ</a:t>
            </a:r>
            <a:r>
              <a:rPr spc="-80" dirty="0"/>
              <a:t> </a:t>
            </a:r>
            <a:r>
              <a:rPr spc="-10" dirty="0"/>
              <a:t>ИСПОЛНЕНИЯ</a:t>
            </a:r>
            <a:r>
              <a:rPr spc="-50" dirty="0"/>
              <a:t> </a:t>
            </a:r>
            <a:r>
              <a:rPr spc="-10" dirty="0"/>
              <a:t>ПРОМЫШЛЕННОГО</a:t>
            </a:r>
            <a:r>
              <a:rPr spc="-75" dirty="0"/>
              <a:t> </a:t>
            </a:r>
            <a:r>
              <a:rPr spc="-10" dirty="0"/>
              <a:t>ПОЛИМЕРНОГО </a:t>
            </a:r>
            <a:r>
              <a:rPr spc="-20" dirty="0"/>
              <a:t>ПОЛА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0705" y="1058951"/>
            <a:ext cx="4297045" cy="158686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290"/>
              </a:spcBef>
              <a:buFont typeface="Wingdings"/>
              <a:buChar char=""/>
              <a:tabLst>
                <a:tab pos="354965" algn="l"/>
              </a:tabLst>
            </a:pPr>
            <a:r>
              <a:rPr sz="1600" spc="-10" dirty="0">
                <a:solidFill>
                  <a:srgbClr val="181818"/>
                </a:solidFill>
                <a:latin typeface="Calibri"/>
                <a:cs typeface="Calibri"/>
              </a:rPr>
              <a:t>Пропитки</a:t>
            </a:r>
            <a:endParaRPr sz="1600">
              <a:latin typeface="Calibri"/>
              <a:cs typeface="Calibri"/>
            </a:endParaRPr>
          </a:p>
          <a:p>
            <a:pPr marL="355600" marR="5080" indent="-342900">
              <a:lnSpc>
                <a:spcPts val="1730"/>
              </a:lnSpc>
              <a:spcBef>
                <a:spcPts val="409"/>
              </a:spcBef>
              <a:buFont typeface="Wingdings"/>
              <a:buChar char=""/>
              <a:tabLst>
                <a:tab pos="355600" algn="l"/>
              </a:tabLst>
            </a:pPr>
            <a:r>
              <a:rPr sz="1600" spc="-20" dirty="0">
                <a:solidFill>
                  <a:srgbClr val="181818"/>
                </a:solidFill>
                <a:latin typeface="Calibri"/>
                <a:cs typeface="Calibri"/>
              </a:rPr>
              <a:t>Тонкослойные</a:t>
            </a:r>
            <a:r>
              <a:rPr sz="1600" spc="-4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81818"/>
                </a:solidFill>
                <a:latin typeface="Calibri"/>
                <a:cs typeface="Calibri"/>
              </a:rPr>
              <a:t>окрасочного</a:t>
            </a:r>
            <a:r>
              <a:rPr sz="1600" spc="-1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81818"/>
                </a:solidFill>
                <a:latin typeface="Calibri"/>
                <a:cs typeface="Calibri"/>
              </a:rPr>
              <a:t>типа</a:t>
            </a:r>
            <a:r>
              <a:rPr sz="1600" spc="-4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81818"/>
                </a:solidFill>
                <a:latin typeface="Calibri"/>
                <a:cs typeface="Calibri"/>
              </a:rPr>
              <a:t>(в</a:t>
            </a:r>
            <a:r>
              <a:rPr sz="1600" spc="-4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81818"/>
                </a:solidFill>
                <a:latin typeface="Calibri"/>
                <a:cs typeface="Calibri"/>
              </a:rPr>
              <a:t>том</a:t>
            </a:r>
            <a:r>
              <a:rPr sz="1600" spc="-3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81818"/>
                </a:solidFill>
                <a:latin typeface="Calibri"/>
                <a:cs typeface="Calibri"/>
              </a:rPr>
              <a:t>числе делаются</a:t>
            </a:r>
            <a:r>
              <a:rPr sz="1600" spc="-2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81818"/>
                </a:solidFill>
                <a:latin typeface="Calibri"/>
                <a:cs typeface="Calibri"/>
              </a:rPr>
              <a:t>из</a:t>
            </a:r>
            <a:r>
              <a:rPr sz="1600" spc="-2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81818"/>
                </a:solidFill>
                <a:latin typeface="Calibri"/>
                <a:cs typeface="Calibri"/>
              </a:rPr>
              <a:t>наливных</a:t>
            </a:r>
            <a:r>
              <a:rPr sz="1600" spc="-3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81818"/>
                </a:solidFill>
                <a:latin typeface="Calibri"/>
                <a:cs typeface="Calibri"/>
              </a:rPr>
              <a:t>составов)</a:t>
            </a:r>
            <a:endParaRPr sz="1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65"/>
              </a:spcBef>
              <a:buFont typeface="Wingdings"/>
              <a:buChar char=""/>
              <a:tabLst>
                <a:tab pos="354965" algn="l"/>
              </a:tabLst>
            </a:pPr>
            <a:r>
              <a:rPr sz="1600" spc="-10" dirty="0">
                <a:solidFill>
                  <a:srgbClr val="181818"/>
                </a:solidFill>
                <a:latin typeface="Calibri"/>
                <a:cs typeface="Calibri"/>
              </a:rPr>
              <a:t>Наливные</a:t>
            </a:r>
            <a:endParaRPr sz="1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95"/>
              </a:spcBef>
              <a:buFont typeface="Wingdings"/>
              <a:buChar char=""/>
              <a:tabLst>
                <a:tab pos="354965" algn="l"/>
              </a:tabLst>
            </a:pPr>
            <a:r>
              <a:rPr sz="1600" spc="-10" dirty="0">
                <a:solidFill>
                  <a:srgbClr val="181818"/>
                </a:solidFill>
                <a:latin typeface="Calibri"/>
                <a:cs typeface="Calibri"/>
              </a:rPr>
              <a:t>Высоконаполненные</a:t>
            </a:r>
            <a:endParaRPr sz="1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90"/>
              </a:spcBef>
              <a:buFont typeface="Wingdings"/>
              <a:buChar char=""/>
              <a:tabLst>
                <a:tab pos="354965" algn="l"/>
              </a:tabLst>
            </a:pPr>
            <a:r>
              <a:rPr sz="1600" spc="-10" dirty="0">
                <a:solidFill>
                  <a:srgbClr val="181818"/>
                </a:solidFill>
                <a:latin typeface="Calibri"/>
                <a:cs typeface="Calibri"/>
              </a:rPr>
              <a:t>Полимербетоны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0705" y="792302"/>
            <a:ext cx="65265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65015" algn="l"/>
              </a:tabLst>
            </a:pPr>
            <a:r>
              <a:rPr sz="2700" b="1" baseline="3086" dirty="0">
                <a:solidFill>
                  <a:srgbClr val="181818"/>
                </a:solidFill>
                <a:latin typeface="Calibri"/>
                <a:cs typeface="Calibri"/>
              </a:rPr>
              <a:t>По</a:t>
            </a:r>
            <a:r>
              <a:rPr sz="2700" b="1" spc="-60" baseline="3086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2700" b="1" baseline="3086" dirty="0">
                <a:solidFill>
                  <a:srgbClr val="181818"/>
                </a:solidFill>
                <a:latin typeface="Calibri"/>
                <a:cs typeface="Calibri"/>
              </a:rPr>
              <a:t>конструкции</a:t>
            </a:r>
            <a:r>
              <a:rPr sz="2700" b="1" spc="-67" baseline="3086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2700" b="1" baseline="3086" dirty="0">
                <a:solidFill>
                  <a:srgbClr val="181818"/>
                </a:solidFill>
                <a:latin typeface="Calibri"/>
                <a:cs typeface="Calibri"/>
              </a:rPr>
              <a:t>и</a:t>
            </a:r>
            <a:r>
              <a:rPr sz="2700" b="1" spc="-60" baseline="3086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2700" b="1" spc="-15" baseline="3086" dirty="0">
                <a:solidFill>
                  <a:srgbClr val="181818"/>
                </a:solidFill>
                <a:latin typeface="Calibri"/>
                <a:cs typeface="Calibri"/>
              </a:rPr>
              <a:t>толщине:</a:t>
            </a:r>
            <a:r>
              <a:rPr sz="2700" b="1" baseline="3086" dirty="0">
                <a:solidFill>
                  <a:srgbClr val="181818"/>
                </a:solidFill>
                <a:latin typeface="Calibri"/>
                <a:cs typeface="Calibri"/>
              </a:rPr>
              <a:t>	</a:t>
            </a:r>
            <a:r>
              <a:rPr sz="1800" b="1" dirty="0">
                <a:solidFill>
                  <a:srgbClr val="181818"/>
                </a:solidFill>
                <a:latin typeface="Calibri"/>
                <a:cs typeface="Calibri"/>
              </a:rPr>
              <a:t>По</a:t>
            </a:r>
            <a:r>
              <a:rPr sz="1800" b="1" spc="-6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81818"/>
                </a:solidFill>
                <a:latin typeface="Calibri"/>
                <a:cs typeface="Calibri"/>
              </a:rPr>
              <a:t>внешнему</a:t>
            </a:r>
            <a:r>
              <a:rPr sz="1800" b="1" spc="-5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181818"/>
                </a:solidFill>
                <a:latin typeface="Calibri"/>
                <a:cs typeface="Calibri"/>
              </a:rPr>
              <a:t>виду: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13553" y="1068829"/>
            <a:ext cx="3580765" cy="15875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295"/>
              </a:spcBef>
              <a:buFont typeface="Wingdings"/>
              <a:buChar char=""/>
              <a:tabLst>
                <a:tab pos="354965" algn="l"/>
              </a:tabLst>
            </a:pPr>
            <a:r>
              <a:rPr sz="1600" spc="-20" dirty="0">
                <a:solidFill>
                  <a:srgbClr val="181818"/>
                </a:solidFill>
                <a:latin typeface="Calibri"/>
                <a:cs typeface="Calibri"/>
              </a:rPr>
              <a:t>Гладкие</a:t>
            </a:r>
            <a:r>
              <a:rPr sz="1600" spc="-3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81818"/>
                </a:solidFill>
                <a:latin typeface="Calibri"/>
                <a:cs typeface="Calibri"/>
              </a:rPr>
              <a:t>глянцевые</a:t>
            </a:r>
            <a:endParaRPr sz="1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95"/>
              </a:spcBef>
              <a:buFont typeface="Wingdings"/>
              <a:buChar char=""/>
              <a:tabLst>
                <a:tab pos="354965" algn="l"/>
              </a:tabLst>
            </a:pPr>
            <a:r>
              <a:rPr sz="1600" spc="-20" dirty="0">
                <a:solidFill>
                  <a:srgbClr val="181818"/>
                </a:solidFill>
                <a:latin typeface="Calibri"/>
                <a:cs typeface="Calibri"/>
              </a:rPr>
              <a:t>Гладкие</a:t>
            </a:r>
            <a:r>
              <a:rPr sz="1600" spc="-3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81818"/>
                </a:solidFill>
                <a:latin typeface="Calibri"/>
                <a:cs typeface="Calibri"/>
              </a:rPr>
              <a:t>матовые</a:t>
            </a:r>
            <a:endParaRPr sz="1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90"/>
              </a:spcBef>
              <a:buFont typeface="Wingdings"/>
              <a:buChar char=""/>
              <a:tabLst>
                <a:tab pos="354965" algn="l"/>
              </a:tabLst>
            </a:pPr>
            <a:r>
              <a:rPr sz="1600" dirty="0">
                <a:solidFill>
                  <a:srgbClr val="181818"/>
                </a:solidFill>
                <a:latin typeface="Calibri"/>
                <a:cs typeface="Calibri"/>
              </a:rPr>
              <a:t>С</a:t>
            </a:r>
            <a:r>
              <a:rPr sz="1600" spc="-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81818"/>
                </a:solidFill>
                <a:latin typeface="Calibri"/>
                <a:cs typeface="Calibri"/>
              </a:rPr>
              <a:t>флоками</a:t>
            </a:r>
            <a:endParaRPr sz="1600">
              <a:latin typeface="Calibri"/>
              <a:cs typeface="Calibri"/>
            </a:endParaRPr>
          </a:p>
          <a:p>
            <a:pPr marL="354965" indent="-342265">
              <a:lnSpc>
                <a:spcPts val="1825"/>
              </a:lnSpc>
              <a:spcBef>
                <a:spcPts val="195"/>
              </a:spcBef>
              <a:buFont typeface="Wingdings"/>
              <a:buChar char=""/>
              <a:tabLst>
                <a:tab pos="354965" algn="l"/>
              </a:tabLst>
            </a:pPr>
            <a:r>
              <a:rPr sz="1600" spc="-20" dirty="0">
                <a:solidFill>
                  <a:srgbClr val="181818"/>
                </a:solidFill>
                <a:latin typeface="Calibri"/>
                <a:cs typeface="Calibri"/>
              </a:rPr>
              <a:t>Текстурные</a:t>
            </a:r>
            <a:r>
              <a:rPr sz="1600" spc="-5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81818"/>
                </a:solidFill>
                <a:latin typeface="Calibri"/>
                <a:cs typeface="Calibri"/>
              </a:rPr>
              <a:t>(шагрень,</a:t>
            </a:r>
            <a:r>
              <a:rPr sz="1600" spc="-4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81818"/>
                </a:solidFill>
                <a:latin typeface="Calibri"/>
                <a:cs typeface="Calibri"/>
              </a:rPr>
              <a:t>«апельсиновая</a:t>
            </a:r>
            <a:endParaRPr sz="1600">
              <a:latin typeface="Calibri"/>
              <a:cs typeface="Calibri"/>
            </a:endParaRPr>
          </a:p>
          <a:p>
            <a:pPr marL="355600">
              <a:lnSpc>
                <a:spcPts val="1825"/>
              </a:lnSpc>
            </a:pPr>
            <a:r>
              <a:rPr sz="1600" spc="-10" dirty="0">
                <a:solidFill>
                  <a:srgbClr val="181818"/>
                </a:solidFill>
                <a:latin typeface="Calibri"/>
                <a:cs typeface="Calibri"/>
              </a:rPr>
              <a:t>корка»)</a:t>
            </a:r>
            <a:endParaRPr sz="1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95"/>
              </a:spcBef>
              <a:buFont typeface="Wingdings"/>
              <a:buChar char=""/>
              <a:tabLst>
                <a:tab pos="354965" algn="l"/>
              </a:tabLst>
            </a:pPr>
            <a:r>
              <a:rPr sz="1600" spc="-10" dirty="0">
                <a:solidFill>
                  <a:srgbClr val="181818"/>
                </a:solidFill>
                <a:latin typeface="Calibri"/>
                <a:cs typeface="Calibri"/>
              </a:rPr>
              <a:t>Шероховатые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608" y="3095244"/>
            <a:ext cx="2028444" cy="156362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62343" y="3073907"/>
            <a:ext cx="2034540" cy="158495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75988" y="3064764"/>
            <a:ext cx="2013204" cy="158496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78964" y="3067811"/>
            <a:ext cx="2013204" cy="15910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1434</Words>
  <Application>Microsoft Office PowerPoint</Application>
  <PresentationFormat>Экран (16:9)</PresentationFormat>
  <Paragraphs>382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Office Theme</vt:lpstr>
      <vt:lpstr>ЗАЩИТНЫЕ ПОКРЫТИЯ TAIKOR</vt:lpstr>
      <vt:lpstr>Слайд 2</vt:lpstr>
      <vt:lpstr>СИСТЕМЫ TAIKOR. ПОЛИМЕРНЫЕ ПОЛЫ</vt:lpstr>
      <vt:lpstr>ЧТО ТАКОЕ ПРОМЫШЛЕННЫЙ ПОЛ?</vt:lpstr>
      <vt:lpstr>КОНСТРУКЦИЯ ПОЛА</vt:lpstr>
      <vt:lpstr>ГИДРОИЗОЛЯЦИЯ В КОНСТРУКЦИИ ПОЛА</vt:lpstr>
      <vt:lpstr>ТРЕБОВАНИЕ К ОСНОВАНИЮ И ЕГО ПОДГОТОВКЕ</vt:lpstr>
      <vt:lpstr>Слайд 8</vt:lpstr>
      <vt:lpstr>ВАРИАНТЫ ИСПОЛНЕНИЯ ПРОМЫШЛЕННОГО ПОЛИМЕРНОГО ПОЛА</vt:lpstr>
      <vt:lpstr>ВАРИАНТЫ ИСПОЛНЕНИЯ ПРОМЫШЛЕННОГО ПОЛА TAIKOR</vt:lpstr>
      <vt:lpstr>НАЗНАЧЕНИЕ НАЛИВНЫХ ПОЛИМЕРНЫХ ПОКРЫТИЙ TAIKOR</vt:lpstr>
      <vt:lpstr>ОБЛАСТИ ПРИМЕНЕНИЯ</vt:lpstr>
      <vt:lpstr>ВЫБОР НАЛИВНЫХ ПОЛИМЕРНЫХ ПОКРЫТИЙ TAIKOR</vt:lpstr>
      <vt:lpstr>ВЫБОР НАЛИВНЫХ ПОЛИМЕРНЫХ ПОКРЫТИЙ TAIKOR</vt:lpstr>
      <vt:lpstr>ВЫБОР НАЛИВНЫХ ПОЛИМЕРНЫХ ПОКРЫТИЙ TAIKOR</vt:lpstr>
      <vt:lpstr>МАТЕРИАЛЫ TAIKOR ДЛЯ ТОНКИХ ПОЛОВ</vt:lpstr>
      <vt:lpstr>МАТЕРИАЛЫ TAIKOR ДЛЯ НАЛИВНЫХ ПОЛОВ</vt:lpstr>
      <vt:lpstr>СИСТЕМЫ ТОНКИХ ПОЛОВ TAIKOR</vt:lpstr>
      <vt:lpstr>СИСТЕМЫ НАЛИВНЫХ ПОЛОВ TAIKOR</vt:lpstr>
      <vt:lpstr>Слайд 20</vt:lpstr>
      <vt:lpstr>ПРОПИТКА ПОЛ ЛАЙТ</vt:lpstr>
      <vt:lpstr>ОКРАСОЧНЫЕ ПОЛЫ</vt:lpstr>
      <vt:lpstr>ПОЛ КВАРЦ</vt:lpstr>
      <vt:lpstr>ВНЕШНИЙ ВИД ТОНКОСЛОЙНОГО ПОЛА ЗАВИСИТ ОТ РЕЛЬЕФА ОСНОВАНИЯ</vt:lpstr>
      <vt:lpstr>ПОКРЫТИЕ ПОЛА ИЗ ГИДРОИЗОЛЯЦИОННОГО СОСТАВА ELASTIC 300</vt:lpstr>
      <vt:lpstr>ПОЛИМЕРНЫЕ НАЛИВНЫЕ ПОЛЫ ВСЕГДА НА ВЫРОВНЕННОЕ ОСНОВАНИЕ!!!</vt:lpstr>
      <vt:lpstr>РАЗМЕТКА</vt:lpstr>
      <vt:lpstr>ТЕХНИЧЕСКИЕ СЕРВИСЫ TAIKOR</vt:lpstr>
      <vt:lpstr>ТЕХПОДДЕРЖКА И СЕРВИСЫ</vt:lpstr>
      <vt:lpstr>ОБЪЕКТНАЯ ПОДДЕРЖКА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User</cp:lastModifiedBy>
  <cp:revision>3</cp:revision>
  <dcterms:created xsi:type="dcterms:W3CDTF">2025-04-03T05:03:27Z</dcterms:created>
  <dcterms:modified xsi:type="dcterms:W3CDTF">2025-04-03T05:11:19Z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2024-07-01T00:00:00Z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2025-04-03T00:00:00Z</vt:filetime>
  </property>
  <property fmtid="{D5CDD505-2E9C-101B-9397-08002B2CF9AE}" pid="5" name="Producer">
    <vt:lpwstr>Microsoft® PowerPoint® 2016</vt:lpwstr>
  </property>
</Properties>
</file>