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spc="-50" dirty="0">
                <a:solidFill>
                  <a:srgbClr val="7E7E7E"/>
                </a:solidFill>
              </a:rPr>
              <a:pPr marL="38100">
                <a:lnSpc>
                  <a:spcPts val="955"/>
                </a:lnSpc>
              </a:pPr>
              <a:t>‹#›</a:t>
            </a:fld>
            <a:endParaRPr spc="-50" dirty="0">
              <a:solidFill>
                <a:srgbClr val="7E7E7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spc="-50" dirty="0">
                <a:solidFill>
                  <a:srgbClr val="7E7E7E"/>
                </a:solidFill>
              </a:rPr>
              <a:pPr marL="38100">
                <a:lnSpc>
                  <a:spcPts val="955"/>
                </a:lnSpc>
              </a:pPr>
              <a:t>‹#›</a:t>
            </a:fld>
            <a:endParaRPr spc="-50" dirty="0">
              <a:solidFill>
                <a:srgbClr val="7E7E7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21452"/>
            <a:ext cx="9144000" cy="53654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323076"/>
            <a:ext cx="9135110" cy="535305"/>
          </a:xfrm>
          <a:custGeom>
            <a:avLst/>
            <a:gdLst/>
            <a:ahLst/>
            <a:cxnLst/>
            <a:rect l="l" t="t" r="r" b="b"/>
            <a:pathLst>
              <a:path w="9135110" h="535304">
                <a:moveTo>
                  <a:pt x="9134856" y="534924"/>
                </a:moveTo>
                <a:lnTo>
                  <a:pt x="9134856" y="0"/>
                </a:lnTo>
                <a:lnTo>
                  <a:pt x="0" y="0"/>
                </a:lnTo>
                <a:lnTo>
                  <a:pt x="0" y="534924"/>
                </a:lnTo>
                <a:lnTo>
                  <a:pt x="9134856" y="534924"/>
                </a:lnTo>
                <a:close/>
              </a:path>
            </a:pathLst>
          </a:custGeom>
          <a:solidFill>
            <a:srgbClr val="181818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5952" y="318515"/>
            <a:ext cx="1440179" cy="3291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spc="-50" dirty="0">
                <a:solidFill>
                  <a:srgbClr val="7E7E7E"/>
                </a:solidFill>
              </a:rPr>
              <a:pPr marL="38100">
                <a:lnSpc>
                  <a:spcPts val="955"/>
                </a:lnSpc>
              </a:pPr>
              <a:t>‹#›</a:t>
            </a:fld>
            <a:endParaRPr spc="-50" dirty="0">
              <a:solidFill>
                <a:srgbClr val="7E7E7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spc="-50" dirty="0">
                <a:solidFill>
                  <a:srgbClr val="7E7E7E"/>
                </a:solidFill>
              </a:rPr>
              <a:pPr marL="38100">
                <a:lnSpc>
                  <a:spcPts val="955"/>
                </a:lnSpc>
              </a:pPr>
              <a:t>‹#›</a:t>
            </a:fld>
            <a:endParaRPr spc="-50" dirty="0">
              <a:solidFill>
                <a:srgbClr val="7E7E7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287133" y="358965"/>
            <a:ext cx="610870" cy="102870"/>
          </a:xfrm>
          <a:custGeom>
            <a:avLst/>
            <a:gdLst/>
            <a:ahLst/>
            <a:cxnLst/>
            <a:rect l="l" t="t" r="r" b="b"/>
            <a:pathLst>
              <a:path w="610870" h="102870">
                <a:moveTo>
                  <a:pt x="84836" y="1905"/>
                </a:moveTo>
                <a:lnTo>
                  <a:pt x="0" y="1905"/>
                </a:lnTo>
                <a:lnTo>
                  <a:pt x="0" y="25654"/>
                </a:lnTo>
                <a:lnTo>
                  <a:pt x="28575" y="25654"/>
                </a:lnTo>
                <a:lnTo>
                  <a:pt x="28575" y="100965"/>
                </a:lnTo>
                <a:lnTo>
                  <a:pt x="55372" y="100965"/>
                </a:lnTo>
                <a:lnTo>
                  <a:pt x="55372" y="25654"/>
                </a:lnTo>
                <a:lnTo>
                  <a:pt x="84836" y="25654"/>
                </a:lnTo>
                <a:lnTo>
                  <a:pt x="84836" y="1905"/>
                </a:lnTo>
                <a:close/>
              </a:path>
              <a:path w="610870" h="102870">
                <a:moveTo>
                  <a:pt x="177292" y="78105"/>
                </a:moveTo>
                <a:lnTo>
                  <a:pt x="124841" y="78105"/>
                </a:lnTo>
                <a:lnTo>
                  <a:pt x="124841" y="61849"/>
                </a:lnTo>
                <a:lnTo>
                  <a:pt x="171577" y="61849"/>
                </a:lnTo>
                <a:lnTo>
                  <a:pt x="171577" y="40005"/>
                </a:lnTo>
                <a:lnTo>
                  <a:pt x="124841" y="40005"/>
                </a:lnTo>
                <a:lnTo>
                  <a:pt x="124841" y="25654"/>
                </a:lnTo>
                <a:lnTo>
                  <a:pt x="176276" y="25654"/>
                </a:lnTo>
                <a:lnTo>
                  <a:pt x="176276" y="1905"/>
                </a:lnTo>
                <a:lnTo>
                  <a:pt x="99187" y="1905"/>
                </a:lnTo>
                <a:lnTo>
                  <a:pt x="99187" y="100965"/>
                </a:lnTo>
                <a:lnTo>
                  <a:pt x="177292" y="100965"/>
                </a:lnTo>
                <a:lnTo>
                  <a:pt x="177292" y="78105"/>
                </a:lnTo>
                <a:close/>
              </a:path>
              <a:path w="610870" h="102870">
                <a:moveTo>
                  <a:pt x="285877" y="100965"/>
                </a:moveTo>
                <a:lnTo>
                  <a:pt x="252476" y="50419"/>
                </a:lnTo>
                <a:lnTo>
                  <a:pt x="284861" y="1905"/>
                </a:lnTo>
                <a:lnTo>
                  <a:pt x="254381" y="1905"/>
                </a:lnTo>
                <a:lnTo>
                  <a:pt x="237236" y="29464"/>
                </a:lnTo>
                <a:lnTo>
                  <a:pt x="220091" y="1905"/>
                </a:lnTo>
                <a:lnTo>
                  <a:pt x="189611" y="1905"/>
                </a:lnTo>
                <a:lnTo>
                  <a:pt x="221107" y="50419"/>
                </a:lnTo>
                <a:lnTo>
                  <a:pt x="187706" y="100965"/>
                </a:lnTo>
                <a:lnTo>
                  <a:pt x="218186" y="100965"/>
                </a:lnTo>
                <a:lnTo>
                  <a:pt x="237236" y="71374"/>
                </a:lnTo>
                <a:lnTo>
                  <a:pt x="255397" y="100965"/>
                </a:lnTo>
                <a:lnTo>
                  <a:pt x="285877" y="100965"/>
                </a:lnTo>
                <a:close/>
              </a:path>
              <a:path w="610870" h="102870">
                <a:moveTo>
                  <a:pt x="386842" y="1905"/>
                </a:moveTo>
                <a:lnTo>
                  <a:pt x="360172" y="1905"/>
                </a:lnTo>
                <a:lnTo>
                  <a:pt x="360172" y="38989"/>
                </a:lnTo>
                <a:lnTo>
                  <a:pt x="325882" y="38989"/>
                </a:lnTo>
                <a:lnTo>
                  <a:pt x="325882" y="1905"/>
                </a:lnTo>
                <a:lnTo>
                  <a:pt x="299212" y="1905"/>
                </a:lnTo>
                <a:lnTo>
                  <a:pt x="299212" y="100965"/>
                </a:lnTo>
                <a:lnTo>
                  <a:pt x="325882" y="100965"/>
                </a:lnTo>
                <a:lnTo>
                  <a:pt x="325882" y="63754"/>
                </a:lnTo>
                <a:lnTo>
                  <a:pt x="360172" y="63754"/>
                </a:lnTo>
                <a:lnTo>
                  <a:pt x="360172" y="100965"/>
                </a:lnTo>
                <a:lnTo>
                  <a:pt x="386842" y="100965"/>
                </a:lnTo>
                <a:lnTo>
                  <a:pt x="386842" y="1905"/>
                </a:lnTo>
                <a:close/>
              </a:path>
              <a:path w="610870" h="102870">
                <a:moveTo>
                  <a:pt x="506857" y="51435"/>
                </a:moveTo>
                <a:lnTo>
                  <a:pt x="502958" y="31343"/>
                </a:lnTo>
                <a:lnTo>
                  <a:pt x="498602" y="24765"/>
                </a:lnTo>
                <a:lnTo>
                  <a:pt x="492125" y="14998"/>
                </a:lnTo>
                <a:lnTo>
                  <a:pt x="479298" y="6502"/>
                </a:lnTo>
                <a:lnTo>
                  <a:pt x="479298" y="51435"/>
                </a:lnTo>
                <a:lnTo>
                  <a:pt x="477634" y="61607"/>
                </a:lnTo>
                <a:lnTo>
                  <a:pt x="477570" y="62026"/>
                </a:lnTo>
                <a:lnTo>
                  <a:pt x="472617" y="70485"/>
                </a:lnTo>
                <a:lnTo>
                  <a:pt x="464820" y="76085"/>
                </a:lnTo>
                <a:lnTo>
                  <a:pt x="454533" y="78105"/>
                </a:lnTo>
                <a:lnTo>
                  <a:pt x="444601" y="75933"/>
                </a:lnTo>
                <a:lnTo>
                  <a:pt x="436765" y="70104"/>
                </a:lnTo>
                <a:lnTo>
                  <a:pt x="431609" y="61607"/>
                </a:lnTo>
                <a:lnTo>
                  <a:pt x="429768" y="51435"/>
                </a:lnTo>
                <a:lnTo>
                  <a:pt x="431609" y="41211"/>
                </a:lnTo>
                <a:lnTo>
                  <a:pt x="436765" y="32715"/>
                </a:lnTo>
                <a:lnTo>
                  <a:pt x="444601" y="26911"/>
                </a:lnTo>
                <a:lnTo>
                  <a:pt x="454533" y="24765"/>
                </a:lnTo>
                <a:lnTo>
                  <a:pt x="464820" y="26911"/>
                </a:lnTo>
                <a:lnTo>
                  <a:pt x="472630" y="32715"/>
                </a:lnTo>
                <a:lnTo>
                  <a:pt x="477570" y="41211"/>
                </a:lnTo>
                <a:lnTo>
                  <a:pt x="479298" y="51435"/>
                </a:lnTo>
                <a:lnTo>
                  <a:pt x="479298" y="6502"/>
                </a:lnTo>
                <a:lnTo>
                  <a:pt x="475564" y="4013"/>
                </a:lnTo>
                <a:lnTo>
                  <a:pt x="454533" y="0"/>
                </a:lnTo>
                <a:lnTo>
                  <a:pt x="434009" y="4013"/>
                </a:lnTo>
                <a:lnTo>
                  <a:pt x="417715" y="14998"/>
                </a:lnTo>
                <a:lnTo>
                  <a:pt x="406971" y="31343"/>
                </a:lnTo>
                <a:lnTo>
                  <a:pt x="403098" y="51435"/>
                </a:lnTo>
                <a:lnTo>
                  <a:pt x="406971" y="71526"/>
                </a:lnTo>
                <a:lnTo>
                  <a:pt x="417715" y="87871"/>
                </a:lnTo>
                <a:lnTo>
                  <a:pt x="434009" y="98856"/>
                </a:lnTo>
                <a:lnTo>
                  <a:pt x="454533" y="102870"/>
                </a:lnTo>
                <a:lnTo>
                  <a:pt x="475132" y="98856"/>
                </a:lnTo>
                <a:lnTo>
                  <a:pt x="491731" y="87871"/>
                </a:lnTo>
                <a:lnTo>
                  <a:pt x="498360" y="78105"/>
                </a:lnTo>
                <a:lnTo>
                  <a:pt x="502818" y="71526"/>
                </a:lnTo>
                <a:lnTo>
                  <a:pt x="506857" y="51435"/>
                </a:lnTo>
                <a:close/>
              </a:path>
              <a:path w="610870" h="102870">
                <a:moveTo>
                  <a:pt x="610743" y="1905"/>
                </a:moveTo>
                <a:lnTo>
                  <a:pt x="584073" y="1905"/>
                </a:lnTo>
                <a:lnTo>
                  <a:pt x="584073" y="38989"/>
                </a:lnTo>
                <a:lnTo>
                  <a:pt x="549783" y="38989"/>
                </a:lnTo>
                <a:lnTo>
                  <a:pt x="549783" y="1905"/>
                </a:lnTo>
                <a:lnTo>
                  <a:pt x="523113" y="1905"/>
                </a:lnTo>
                <a:lnTo>
                  <a:pt x="523113" y="100965"/>
                </a:lnTo>
                <a:lnTo>
                  <a:pt x="549783" y="100965"/>
                </a:lnTo>
                <a:lnTo>
                  <a:pt x="549783" y="63754"/>
                </a:lnTo>
                <a:lnTo>
                  <a:pt x="584073" y="63754"/>
                </a:lnTo>
                <a:lnTo>
                  <a:pt x="584073" y="100965"/>
                </a:lnTo>
                <a:lnTo>
                  <a:pt x="610743" y="100965"/>
                </a:lnTo>
                <a:lnTo>
                  <a:pt x="610743" y="1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8830" y="361188"/>
            <a:ext cx="88646" cy="9906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028432" y="358965"/>
            <a:ext cx="197485" cy="102870"/>
          </a:xfrm>
          <a:custGeom>
            <a:avLst/>
            <a:gdLst/>
            <a:ahLst/>
            <a:cxnLst/>
            <a:rect l="l" t="t" r="r" b="b"/>
            <a:pathLst>
              <a:path w="197484" h="102870">
                <a:moveTo>
                  <a:pt x="93345" y="100965"/>
                </a:moveTo>
                <a:lnTo>
                  <a:pt x="55245" y="44704"/>
                </a:lnTo>
                <a:lnTo>
                  <a:pt x="91440" y="1905"/>
                </a:lnTo>
                <a:lnTo>
                  <a:pt x="59944" y="1905"/>
                </a:lnTo>
                <a:lnTo>
                  <a:pt x="26670" y="41910"/>
                </a:lnTo>
                <a:lnTo>
                  <a:pt x="26670" y="1905"/>
                </a:lnTo>
                <a:lnTo>
                  <a:pt x="0" y="1905"/>
                </a:lnTo>
                <a:lnTo>
                  <a:pt x="0" y="100965"/>
                </a:lnTo>
                <a:lnTo>
                  <a:pt x="26670" y="100965"/>
                </a:lnTo>
                <a:lnTo>
                  <a:pt x="26670" y="75184"/>
                </a:lnTo>
                <a:lnTo>
                  <a:pt x="36195" y="64770"/>
                </a:lnTo>
                <a:lnTo>
                  <a:pt x="60960" y="100965"/>
                </a:lnTo>
                <a:lnTo>
                  <a:pt x="93345" y="100965"/>
                </a:lnTo>
                <a:close/>
              </a:path>
              <a:path w="197484" h="102870">
                <a:moveTo>
                  <a:pt x="197104" y="51435"/>
                </a:moveTo>
                <a:lnTo>
                  <a:pt x="193217" y="31343"/>
                </a:lnTo>
                <a:lnTo>
                  <a:pt x="188899" y="24765"/>
                </a:lnTo>
                <a:lnTo>
                  <a:pt x="182473" y="14998"/>
                </a:lnTo>
                <a:lnTo>
                  <a:pt x="169545" y="6286"/>
                </a:lnTo>
                <a:lnTo>
                  <a:pt x="169545" y="51435"/>
                </a:lnTo>
                <a:lnTo>
                  <a:pt x="167894" y="61607"/>
                </a:lnTo>
                <a:lnTo>
                  <a:pt x="167830" y="62026"/>
                </a:lnTo>
                <a:lnTo>
                  <a:pt x="162979" y="70485"/>
                </a:lnTo>
                <a:lnTo>
                  <a:pt x="155448" y="76085"/>
                </a:lnTo>
                <a:lnTo>
                  <a:pt x="145669" y="78105"/>
                </a:lnTo>
                <a:lnTo>
                  <a:pt x="135369" y="75933"/>
                </a:lnTo>
                <a:lnTo>
                  <a:pt x="127558" y="70104"/>
                </a:lnTo>
                <a:lnTo>
                  <a:pt x="122618" y="61607"/>
                </a:lnTo>
                <a:lnTo>
                  <a:pt x="120904" y="51435"/>
                </a:lnTo>
                <a:lnTo>
                  <a:pt x="122605" y="41211"/>
                </a:lnTo>
                <a:lnTo>
                  <a:pt x="127457" y="32715"/>
                </a:lnTo>
                <a:lnTo>
                  <a:pt x="134988" y="26911"/>
                </a:lnTo>
                <a:lnTo>
                  <a:pt x="144780" y="24765"/>
                </a:lnTo>
                <a:lnTo>
                  <a:pt x="155067" y="26911"/>
                </a:lnTo>
                <a:lnTo>
                  <a:pt x="162877" y="32715"/>
                </a:lnTo>
                <a:lnTo>
                  <a:pt x="167817" y="41211"/>
                </a:lnTo>
                <a:lnTo>
                  <a:pt x="169545" y="51435"/>
                </a:lnTo>
                <a:lnTo>
                  <a:pt x="169545" y="6286"/>
                </a:lnTo>
                <a:lnTo>
                  <a:pt x="166179" y="4013"/>
                </a:lnTo>
                <a:lnTo>
                  <a:pt x="145669" y="0"/>
                </a:lnTo>
                <a:lnTo>
                  <a:pt x="124625" y="4013"/>
                </a:lnTo>
                <a:lnTo>
                  <a:pt x="108077" y="14998"/>
                </a:lnTo>
                <a:lnTo>
                  <a:pt x="97231" y="31343"/>
                </a:lnTo>
                <a:lnTo>
                  <a:pt x="93345" y="51435"/>
                </a:lnTo>
                <a:lnTo>
                  <a:pt x="97218" y="71526"/>
                </a:lnTo>
                <a:lnTo>
                  <a:pt x="107962" y="87871"/>
                </a:lnTo>
                <a:lnTo>
                  <a:pt x="124256" y="98856"/>
                </a:lnTo>
                <a:lnTo>
                  <a:pt x="144780" y="102870"/>
                </a:lnTo>
                <a:lnTo>
                  <a:pt x="165811" y="98856"/>
                </a:lnTo>
                <a:lnTo>
                  <a:pt x="182359" y="87871"/>
                </a:lnTo>
                <a:lnTo>
                  <a:pt x="188849" y="78105"/>
                </a:lnTo>
                <a:lnTo>
                  <a:pt x="193205" y="71526"/>
                </a:lnTo>
                <a:lnTo>
                  <a:pt x="197104" y="514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45678" y="361188"/>
            <a:ext cx="80899" cy="9906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97572" y="286893"/>
            <a:ext cx="241046" cy="248538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8230361" y="361188"/>
            <a:ext cx="94615" cy="102235"/>
          </a:xfrm>
          <a:custGeom>
            <a:avLst/>
            <a:gdLst/>
            <a:ahLst/>
            <a:cxnLst/>
            <a:rect l="l" t="t" r="r" b="b"/>
            <a:pathLst>
              <a:path w="94615" h="102234">
                <a:moveTo>
                  <a:pt x="94361" y="-326"/>
                </a:moveTo>
                <a:lnTo>
                  <a:pt x="19050" y="-326"/>
                </a:lnTo>
                <a:lnTo>
                  <a:pt x="19050" y="43490"/>
                </a:lnTo>
                <a:lnTo>
                  <a:pt x="18805" y="51843"/>
                </a:lnTo>
                <a:lnTo>
                  <a:pt x="2794" y="77782"/>
                </a:lnTo>
                <a:lnTo>
                  <a:pt x="0" y="77782"/>
                </a:lnTo>
                <a:lnTo>
                  <a:pt x="0" y="101532"/>
                </a:lnTo>
                <a:lnTo>
                  <a:pt x="11430" y="101532"/>
                </a:lnTo>
                <a:lnTo>
                  <a:pt x="21971" y="97722"/>
                </a:lnTo>
                <a:lnTo>
                  <a:pt x="43265" y="58082"/>
                </a:lnTo>
                <a:lnTo>
                  <a:pt x="43815" y="41585"/>
                </a:lnTo>
                <a:lnTo>
                  <a:pt x="43815" y="23423"/>
                </a:lnTo>
                <a:lnTo>
                  <a:pt x="67691" y="23423"/>
                </a:lnTo>
                <a:lnTo>
                  <a:pt x="67691" y="98738"/>
                </a:lnTo>
                <a:lnTo>
                  <a:pt x="94361" y="98738"/>
                </a:lnTo>
                <a:lnTo>
                  <a:pt x="94361" y="-3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321452"/>
            <a:ext cx="9144000" cy="536547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0" y="6323076"/>
            <a:ext cx="9135110" cy="535305"/>
          </a:xfrm>
          <a:custGeom>
            <a:avLst/>
            <a:gdLst/>
            <a:ahLst/>
            <a:cxnLst/>
            <a:rect l="l" t="t" r="r" b="b"/>
            <a:pathLst>
              <a:path w="9135110" h="535304">
                <a:moveTo>
                  <a:pt x="9134856" y="534924"/>
                </a:moveTo>
                <a:lnTo>
                  <a:pt x="9134856" y="0"/>
                </a:lnTo>
                <a:lnTo>
                  <a:pt x="0" y="0"/>
                </a:lnTo>
                <a:lnTo>
                  <a:pt x="0" y="534924"/>
                </a:lnTo>
                <a:lnTo>
                  <a:pt x="9134856" y="534924"/>
                </a:lnTo>
                <a:close/>
              </a:path>
            </a:pathLst>
          </a:custGeom>
          <a:solidFill>
            <a:srgbClr val="181818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35952" y="318515"/>
            <a:ext cx="1440179" cy="3291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spc="-50" dirty="0">
                <a:solidFill>
                  <a:srgbClr val="7E7E7E"/>
                </a:solidFill>
              </a:rPr>
              <a:pPr marL="38100">
                <a:lnSpc>
                  <a:spcPts val="955"/>
                </a:lnSpc>
              </a:pPr>
              <a:t>‹#›</a:t>
            </a:fld>
            <a:endParaRPr spc="-50" dirty="0">
              <a:solidFill>
                <a:srgbClr val="7E7E7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5777" y="213486"/>
            <a:ext cx="6547484" cy="1031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4900" y="1152144"/>
            <a:ext cx="7539355" cy="2212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70493" y="6480073"/>
            <a:ext cx="204597" cy="147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spc="-50" dirty="0">
                <a:solidFill>
                  <a:srgbClr val="7E7E7E"/>
                </a:solidFill>
              </a:rPr>
              <a:pPr marL="38100">
                <a:lnSpc>
                  <a:spcPts val="955"/>
                </a:lnSpc>
              </a:pPr>
              <a:t>‹#›</a:t>
            </a:fld>
            <a:endParaRPr spc="-50" dirty="0">
              <a:solidFill>
                <a:srgbClr val="7E7E7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N.RU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N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aikor.tn.ru/" TargetMode="External"/><Relationship Id="rId4" Type="http://schemas.openxmlformats.org/officeDocument/2006/relationships/hyperlink" Target="http://WWW.TN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taikor.tn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4400"/>
            <a:ext cx="8837930" cy="5546090"/>
          </a:xfrm>
          <a:custGeom>
            <a:avLst/>
            <a:gdLst/>
            <a:ahLst/>
            <a:cxnLst/>
            <a:rect l="l" t="t" r="r" b="b"/>
            <a:pathLst>
              <a:path w="8837930" h="5546090">
                <a:moveTo>
                  <a:pt x="8837549" y="0"/>
                </a:moveTo>
                <a:lnTo>
                  <a:pt x="0" y="0"/>
                </a:lnTo>
                <a:lnTo>
                  <a:pt x="0" y="5545569"/>
                </a:lnTo>
                <a:lnTo>
                  <a:pt x="8529828" y="5545569"/>
                </a:lnTo>
                <a:lnTo>
                  <a:pt x="8837549" y="5250472"/>
                </a:lnTo>
                <a:lnTo>
                  <a:pt x="8837549" y="0"/>
                </a:lnTo>
                <a:close/>
              </a:path>
            </a:pathLst>
          </a:custGeom>
          <a:solidFill>
            <a:srgbClr val="E0221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989320" y="531876"/>
            <a:ext cx="780415" cy="233679"/>
            <a:chOff x="5989320" y="531876"/>
            <a:chExt cx="780415" cy="233679"/>
          </a:xfrm>
        </p:grpSpPr>
        <p:sp>
          <p:nvSpPr>
            <p:cNvPr id="4" name="object 4"/>
            <p:cNvSpPr/>
            <p:nvPr/>
          </p:nvSpPr>
          <p:spPr>
            <a:xfrm>
              <a:off x="5989320" y="532129"/>
              <a:ext cx="424815" cy="232410"/>
            </a:xfrm>
            <a:custGeom>
              <a:avLst/>
              <a:gdLst/>
              <a:ahLst/>
              <a:cxnLst/>
              <a:rect l="l" t="t" r="r" b="b"/>
              <a:pathLst>
                <a:path w="424814" h="232409">
                  <a:moveTo>
                    <a:pt x="202819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69596" y="57150"/>
                  </a:lnTo>
                  <a:lnTo>
                    <a:pt x="69596" y="232410"/>
                  </a:lnTo>
                  <a:lnTo>
                    <a:pt x="134239" y="232410"/>
                  </a:lnTo>
                  <a:lnTo>
                    <a:pt x="134239" y="57150"/>
                  </a:lnTo>
                  <a:lnTo>
                    <a:pt x="202819" y="57150"/>
                  </a:lnTo>
                  <a:lnTo>
                    <a:pt x="202819" y="0"/>
                  </a:lnTo>
                  <a:close/>
                </a:path>
                <a:path w="424814" h="232409">
                  <a:moveTo>
                    <a:pt x="424688" y="176530"/>
                  </a:moveTo>
                  <a:lnTo>
                    <a:pt x="299974" y="176530"/>
                  </a:lnTo>
                  <a:lnTo>
                    <a:pt x="299974" y="140970"/>
                  </a:lnTo>
                  <a:lnTo>
                    <a:pt x="411353" y="140970"/>
                  </a:lnTo>
                  <a:lnTo>
                    <a:pt x="411353" y="90170"/>
                  </a:lnTo>
                  <a:lnTo>
                    <a:pt x="299974" y="90170"/>
                  </a:lnTo>
                  <a:lnTo>
                    <a:pt x="299974" y="54610"/>
                  </a:lnTo>
                  <a:lnTo>
                    <a:pt x="422783" y="54610"/>
                  </a:lnTo>
                  <a:lnTo>
                    <a:pt x="422783" y="0"/>
                  </a:lnTo>
                  <a:lnTo>
                    <a:pt x="237109" y="0"/>
                  </a:lnTo>
                  <a:lnTo>
                    <a:pt x="237109" y="54610"/>
                  </a:lnTo>
                  <a:lnTo>
                    <a:pt x="237109" y="90170"/>
                  </a:lnTo>
                  <a:lnTo>
                    <a:pt x="237109" y="140970"/>
                  </a:lnTo>
                  <a:lnTo>
                    <a:pt x="237109" y="176530"/>
                  </a:lnTo>
                  <a:lnTo>
                    <a:pt x="237109" y="232410"/>
                  </a:lnTo>
                  <a:lnTo>
                    <a:pt x="424688" y="232410"/>
                  </a:lnTo>
                  <a:lnTo>
                    <a:pt x="424688" y="1765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40424" y="531876"/>
              <a:ext cx="234696" cy="2316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705600" y="675260"/>
              <a:ext cx="64135" cy="90170"/>
            </a:xfrm>
            <a:custGeom>
              <a:avLst/>
              <a:gdLst/>
              <a:ahLst/>
              <a:cxnLst/>
              <a:rect l="l" t="t" r="r" b="b"/>
              <a:pathLst>
                <a:path w="64134" h="90170">
                  <a:moveTo>
                    <a:pt x="63753" y="0"/>
                  </a:moveTo>
                  <a:lnTo>
                    <a:pt x="0" y="0"/>
                  </a:lnTo>
                  <a:lnTo>
                    <a:pt x="0" y="89914"/>
                  </a:lnTo>
                  <a:lnTo>
                    <a:pt x="63753" y="89914"/>
                  </a:lnTo>
                  <a:lnTo>
                    <a:pt x="637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705600" y="527304"/>
            <a:ext cx="601980" cy="242570"/>
            <a:chOff x="6705600" y="527304"/>
            <a:chExt cx="601980" cy="242570"/>
          </a:xfrm>
        </p:grpSpPr>
        <p:sp>
          <p:nvSpPr>
            <p:cNvPr id="8" name="object 8"/>
            <p:cNvSpPr/>
            <p:nvPr/>
          </p:nvSpPr>
          <p:spPr>
            <a:xfrm>
              <a:off x="6705600" y="532129"/>
              <a:ext cx="212090" cy="232410"/>
            </a:xfrm>
            <a:custGeom>
              <a:avLst/>
              <a:gdLst/>
              <a:ahLst/>
              <a:cxnLst/>
              <a:rect l="l" t="t" r="r" b="b"/>
              <a:pathLst>
                <a:path w="212090" h="232409">
                  <a:moveTo>
                    <a:pt x="211582" y="0"/>
                  </a:moveTo>
                  <a:lnTo>
                    <a:pt x="147574" y="0"/>
                  </a:lnTo>
                  <a:lnTo>
                    <a:pt x="147574" y="87630"/>
                  </a:lnTo>
                  <a:lnTo>
                    <a:pt x="64135" y="87630"/>
                  </a:lnTo>
                  <a:lnTo>
                    <a:pt x="64135" y="0"/>
                  </a:lnTo>
                  <a:lnTo>
                    <a:pt x="0" y="0"/>
                  </a:lnTo>
                  <a:lnTo>
                    <a:pt x="0" y="87630"/>
                  </a:lnTo>
                  <a:lnTo>
                    <a:pt x="0" y="143510"/>
                  </a:lnTo>
                  <a:lnTo>
                    <a:pt x="147574" y="143510"/>
                  </a:lnTo>
                  <a:lnTo>
                    <a:pt x="147574" y="232410"/>
                  </a:lnTo>
                  <a:lnTo>
                    <a:pt x="211582" y="232410"/>
                  </a:lnTo>
                  <a:lnTo>
                    <a:pt x="211582" y="143510"/>
                  </a:lnTo>
                  <a:lnTo>
                    <a:pt x="211582" y="87630"/>
                  </a:lnTo>
                  <a:lnTo>
                    <a:pt x="2115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4011" y="527304"/>
              <a:ext cx="249935" cy="24231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243572" y="675260"/>
              <a:ext cx="64135" cy="90170"/>
            </a:xfrm>
            <a:custGeom>
              <a:avLst/>
              <a:gdLst/>
              <a:ahLst/>
              <a:cxnLst/>
              <a:rect l="l" t="t" r="r" b="b"/>
              <a:pathLst>
                <a:path w="64134" h="90170">
                  <a:moveTo>
                    <a:pt x="63753" y="0"/>
                  </a:moveTo>
                  <a:lnTo>
                    <a:pt x="0" y="0"/>
                  </a:lnTo>
                  <a:lnTo>
                    <a:pt x="0" y="89914"/>
                  </a:lnTo>
                  <a:lnTo>
                    <a:pt x="63753" y="89914"/>
                  </a:lnTo>
                  <a:lnTo>
                    <a:pt x="637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7243572" y="532129"/>
            <a:ext cx="210185" cy="232410"/>
          </a:xfrm>
          <a:custGeom>
            <a:avLst/>
            <a:gdLst/>
            <a:ahLst/>
            <a:cxnLst/>
            <a:rect l="l" t="t" r="r" b="b"/>
            <a:pathLst>
              <a:path w="210184" h="232409">
                <a:moveTo>
                  <a:pt x="210058" y="0"/>
                </a:moveTo>
                <a:lnTo>
                  <a:pt x="146431" y="0"/>
                </a:lnTo>
                <a:lnTo>
                  <a:pt x="146431" y="87630"/>
                </a:lnTo>
                <a:lnTo>
                  <a:pt x="63754" y="87630"/>
                </a:lnTo>
                <a:lnTo>
                  <a:pt x="63754" y="0"/>
                </a:lnTo>
                <a:lnTo>
                  <a:pt x="0" y="0"/>
                </a:lnTo>
                <a:lnTo>
                  <a:pt x="0" y="87630"/>
                </a:lnTo>
                <a:lnTo>
                  <a:pt x="0" y="143510"/>
                </a:lnTo>
                <a:lnTo>
                  <a:pt x="146431" y="143510"/>
                </a:lnTo>
                <a:lnTo>
                  <a:pt x="146431" y="232410"/>
                </a:lnTo>
                <a:lnTo>
                  <a:pt x="210058" y="232410"/>
                </a:lnTo>
                <a:lnTo>
                  <a:pt x="210058" y="143510"/>
                </a:lnTo>
                <a:lnTo>
                  <a:pt x="210058" y="87630"/>
                </a:lnTo>
                <a:lnTo>
                  <a:pt x="210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04176" y="531876"/>
            <a:ext cx="213359" cy="23164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66304" y="527304"/>
            <a:ext cx="472440" cy="24231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25256" y="531876"/>
            <a:ext cx="195072" cy="231648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5295900" y="358266"/>
            <a:ext cx="579120" cy="579120"/>
            <a:chOff x="5295900" y="358266"/>
            <a:chExt cx="579120" cy="579120"/>
          </a:xfrm>
        </p:grpSpPr>
        <p:sp>
          <p:nvSpPr>
            <p:cNvPr id="16" name="object 16"/>
            <p:cNvSpPr/>
            <p:nvPr/>
          </p:nvSpPr>
          <p:spPr>
            <a:xfrm>
              <a:off x="5295900" y="358266"/>
              <a:ext cx="579120" cy="579120"/>
            </a:xfrm>
            <a:custGeom>
              <a:avLst/>
              <a:gdLst/>
              <a:ahLst/>
              <a:cxnLst/>
              <a:rect l="l" t="t" r="r" b="b"/>
              <a:pathLst>
                <a:path w="579120" h="579119">
                  <a:moveTo>
                    <a:pt x="543305" y="0"/>
                  </a:moveTo>
                  <a:lnTo>
                    <a:pt x="116077" y="0"/>
                  </a:lnTo>
                  <a:lnTo>
                    <a:pt x="0" y="116205"/>
                  </a:lnTo>
                  <a:lnTo>
                    <a:pt x="0" y="543941"/>
                  </a:lnTo>
                  <a:lnTo>
                    <a:pt x="35178" y="579120"/>
                  </a:lnTo>
                  <a:lnTo>
                    <a:pt x="462407" y="579120"/>
                  </a:lnTo>
                  <a:lnTo>
                    <a:pt x="578612" y="462915"/>
                  </a:lnTo>
                  <a:lnTo>
                    <a:pt x="578612" y="35179"/>
                  </a:lnTo>
                  <a:lnTo>
                    <a:pt x="543305" y="0"/>
                  </a:lnTo>
                  <a:close/>
                </a:path>
              </a:pathLst>
            </a:custGeom>
            <a:solidFill>
              <a:srgbClr val="E104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95900" y="358266"/>
              <a:ext cx="579120" cy="579120"/>
            </a:xfrm>
            <a:custGeom>
              <a:avLst/>
              <a:gdLst/>
              <a:ahLst/>
              <a:cxnLst/>
              <a:rect l="l" t="t" r="r" b="b"/>
              <a:pathLst>
                <a:path w="579120" h="579119">
                  <a:moveTo>
                    <a:pt x="578612" y="0"/>
                  </a:moveTo>
                  <a:lnTo>
                    <a:pt x="543305" y="0"/>
                  </a:lnTo>
                  <a:lnTo>
                    <a:pt x="413892" y="130429"/>
                  </a:lnTo>
                  <a:lnTo>
                    <a:pt x="413892" y="320040"/>
                  </a:lnTo>
                  <a:lnTo>
                    <a:pt x="307339" y="174244"/>
                  </a:lnTo>
                  <a:lnTo>
                    <a:pt x="82676" y="174244"/>
                  </a:lnTo>
                  <a:lnTo>
                    <a:pt x="82676" y="219963"/>
                  </a:lnTo>
                  <a:lnTo>
                    <a:pt x="148462" y="219963"/>
                  </a:lnTo>
                  <a:lnTo>
                    <a:pt x="148462" y="395350"/>
                  </a:lnTo>
                  <a:lnTo>
                    <a:pt x="0" y="543941"/>
                  </a:lnTo>
                  <a:lnTo>
                    <a:pt x="0" y="579120"/>
                  </a:lnTo>
                  <a:lnTo>
                    <a:pt x="35178" y="579120"/>
                  </a:lnTo>
                  <a:lnTo>
                    <a:pt x="198882" y="415290"/>
                  </a:lnTo>
                  <a:lnTo>
                    <a:pt x="198882" y="219963"/>
                  </a:lnTo>
                  <a:lnTo>
                    <a:pt x="264540" y="219963"/>
                  </a:lnTo>
                  <a:lnTo>
                    <a:pt x="264540" y="405765"/>
                  </a:lnTo>
                  <a:lnTo>
                    <a:pt x="313944" y="405765"/>
                  </a:lnTo>
                  <a:lnTo>
                    <a:pt x="313944" y="259080"/>
                  </a:lnTo>
                  <a:lnTo>
                    <a:pt x="420497" y="405765"/>
                  </a:lnTo>
                  <a:lnTo>
                    <a:pt x="462407" y="405765"/>
                  </a:lnTo>
                  <a:lnTo>
                    <a:pt x="462407" y="151384"/>
                  </a:lnTo>
                  <a:lnTo>
                    <a:pt x="578612" y="35179"/>
                  </a:lnTo>
                  <a:lnTo>
                    <a:pt x="5786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50935" y="531876"/>
            <a:ext cx="225551" cy="237744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7535671" y="6079947"/>
            <a:ext cx="952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8"/>
              </a:rPr>
              <a:t>WWW.TN.RU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9922" y="6072327"/>
            <a:ext cx="22631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ПОCТРОИМ</a:t>
            </a:r>
            <a:r>
              <a:rPr sz="14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ЛУЧШЕЕ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ВМЕСТЕ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72820" y="1134821"/>
            <a:ext cx="741489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85"/>
              </a:lnSpc>
              <a:spcBef>
                <a:spcPts val="100"/>
              </a:spcBef>
            </a:pPr>
            <a:r>
              <a:rPr lang="ru-RU" sz="3600" b="1" spc="-55" dirty="0" smtClean="0">
                <a:solidFill>
                  <a:schemeClr val="bg1"/>
                </a:solidFill>
                <a:latin typeface="Calibri Light"/>
                <a:cs typeface="Calibri Light"/>
              </a:rPr>
              <a:t>ЗАЩИТНЫЕ</a:t>
            </a:r>
            <a:r>
              <a:rPr lang="ru-RU" sz="3600" b="1" spc="-95" dirty="0" smtClean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ru-RU" sz="3600" b="1" spc="-95" dirty="0" smtClean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ru-RU" sz="3600" b="1" spc="-40" dirty="0" smtClean="0">
                <a:solidFill>
                  <a:schemeClr val="bg1"/>
                </a:solidFill>
                <a:latin typeface="Calibri Light"/>
                <a:cs typeface="Calibri Light"/>
              </a:rPr>
              <a:t>СИСТЕМЫ</a:t>
            </a:r>
            <a:r>
              <a:rPr lang="ru-RU" sz="3600" b="1" spc="-110" dirty="0" smtClean="0">
                <a:solidFill>
                  <a:schemeClr val="bg1"/>
                </a:solidFill>
                <a:latin typeface="Calibri Light"/>
                <a:cs typeface="Calibri Light"/>
              </a:rPr>
              <a:t>   </a:t>
            </a:r>
            <a:r>
              <a:rPr lang="en-US" sz="3600" b="1" spc="-70" dirty="0" smtClean="0">
                <a:solidFill>
                  <a:schemeClr val="bg1"/>
                </a:solidFill>
                <a:latin typeface="Calibri Light"/>
                <a:cs typeface="Calibri Light"/>
              </a:rPr>
              <a:t>TAIKOR</a:t>
            </a:r>
            <a:endParaRPr sz="3600" b="1">
              <a:latin typeface="Calibri Light"/>
              <a:cs typeface="Calibri Ligh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861559" y="2133600"/>
            <a:ext cx="4282440" cy="4299585"/>
            <a:chOff x="4861559" y="2133600"/>
            <a:chExt cx="4282440" cy="4299585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73395" y="2133600"/>
              <a:ext cx="3080004" cy="313791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29883" y="3471672"/>
              <a:ext cx="3214116" cy="296113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61559" y="4315967"/>
              <a:ext cx="1993391" cy="19110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55984"/>
            <a:ext cx="9144000" cy="6602397"/>
            <a:chOff x="0" y="255984"/>
            <a:chExt cx="9144000" cy="660239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5984"/>
              <a:ext cx="8965406" cy="636388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303264"/>
              <a:ext cx="9144000" cy="5547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323076"/>
              <a:ext cx="9135110" cy="535305"/>
            </a:xfrm>
            <a:custGeom>
              <a:avLst/>
              <a:gdLst/>
              <a:ahLst/>
              <a:cxnLst/>
              <a:rect l="l" t="t" r="r" b="b"/>
              <a:pathLst>
                <a:path w="9135110" h="535304">
                  <a:moveTo>
                    <a:pt x="9134856" y="534924"/>
                  </a:moveTo>
                  <a:lnTo>
                    <a:pt x="9134856" y="0"/>
                  </a:lnTo>
                  <a:lnTo>
                    <a:pt x="0" y="0"/>
                  </a:lnTo>
                  <a:lnTo>
                    <a:pt x="0" y="534924"/>
                  </a:lnTo>
                  <a:lnTo>
                    <a:pt x="9134856" y="534924"/>
                  </a:lnTo>
                  <a:close/>
                </a:path>
              </a:pathLst>
            </a:custGeom>
            <a:solidFill>
              <a:srgbClr val="181818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772527" y="6167729"/>
            <a:ext cx="8413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  <a:hlinkClick r:id="rId4"/>
              </a:rPr>
              <a:t>WWW.TN.RU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100" y="6167729"/>
            <a:ext cx="2065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ЗНАНИЕ.</a:t>
            </a:r>
            <a:r>
              <a:rPr sz="10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ОПЫТ.</a:t>
            </a:r>
            <a:r>
              <a:rPr sz="10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МАСТЕРСТВО.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6795" y="2224277"/>
            <a:ext cx="6476365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dirty="0">
                <a:solidFill>
                  <a:srgbClr val="FFFFFF"/>
                </a:solidFill>
              </a:rPr>
              <a:t>ТЕХНИЧЕСКИЕ</a:t>
            </a:r>
            <a:r>
              <a:rPr sz="3800" spc="-135" dirty="0">
                <a:solidFill>
                  <a:srgbClr val="FFFFFF"/>
                </a:solidFill>
              </a:rPr>
              <a:t> </a:t>
            </a:r>
            <a:r>
              <a:rPr sz="3800" dirty="0">
                <a:solidFill>
                  <a:srgbClr val="FFFFFF"/>
                </a:solidFill>
              </a:rPr>
              <a:t>СЕРВИСЫ</a:t>
            </a:r>
            <a:r>
              <a:rPr sz="3800" spc="-90" dirty="0">
                <a:solidFill>
                  <a:srgbClr val="FFFFFF"/>
                </a:solidFill>
              </a:rPr>
              <a:t> </a:t>
            </a:r>
            <a:r>
              <a:rPr sz="3800" spc="-60" dirty="0">
                <a:solidFill>
                  <a:srgbClr val="FFFFFF"/>
                </a:solidFill>
              </a:rPr>
              <a:t>TAIKOR</a:t>
            </a:r>
            <a:endParaRPr sz="3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21452"/>
            <a:ext cx="9144000" cy="536575"/>
            <a:chOff x="0" y="6321452"/>
            <a:chExt cx="9144000" cy="536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321452"/>
              <a:ext cx="9144000" cy="53654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323076"/>
              <a:ext cx="9135110" cy="535305"/>
            </a:xfrm>
            <a:custGeom>
              <a:avLst/>
              <a:gdLst/>
              <a:ahLst/>
              <a:cxnLst/>
              <a:rect l="l" t="t" r="r" b="b"/>
              <a:pathLst>
                <a:path w="9135110" h="535304">
                  <a:moveTo>
                    <a:pt x="9134856" y="534924"/>
                  </a:moveTo>
                  <a:lnTo>
                    <a:pt x="9134856" y="0"/>
                  </a:lnTo>
                  <a:lnTo>
                    <a:pt x="0" y="0"/>
                  </a:lnTo>
                  <a:lnTo>
                    <a:pt x="0" y="534924"/>
                  </a:lnTo>
                  <a:lnTo>
                    <a:pt x="9134856" y="534924"/>
                  </a:lnTo>
                  <a:close/>
                </a:path>
              </a:pathLst>
            </a:custGeom>
            <a:solidFill>
              <a:srgbClr val="181818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62800" y="304800"/>
            <a:ext cx="1665731" cy="36728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ИНФОРМАЦИОННЫЕ</a:t>
            </a:r>
            <a:r>
              <a:rPr spc="-90" dirty="0"/>
              <a:t> </a:t>
            </a:r>
            <a:r>
              <a:rPr spc="-20" dirty="0"/>
              <a:t>МАТЕРИАЛЫ</a:t>
            </a:r>
            <a:r>
              <a:rPr spc="-90" dirty="0"/>
              <a:t> </a:t>
            </a:r>
            <a:r>
              <a:rPr spc="-60" dirty="0"/>
              <a:t>И </a:t>
            </a:r>
            <a:r>
              <a:rPr spc="-10" dirty="0"/>
              <a:t>ОБРАЗЦЫ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11217" y="2187346"/>
            <a:ext cx="3809365" cy="119634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84"/>
              </a:spcBef>
              <a:buFont typeface="Wingdings"/>
              <a:buChar char=""/>
              <a:tabLst>
                <a:tab pos="240665" algn="l"/>
              </a:tabLst>
            </a:pP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Обучения</a:t>
            </a:r>
            <a:r>
              <a:rPr sz="1600" spc="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в</a:t>
            </a:r>
            <a:r>
              <a:rPr sz="1600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УЦ</a:t>
            </a:r>
            <a:r>
              <a:rPr sz="1600" spc="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и</a:t>
            </a:r>
            <a:r>
              <a:rPr sz="1600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на</a:t>
            </a:r>
            <a:r>
              <a:rPr sz="16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объектах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80"/>
              </a:spcBef>
              <a:buFont typeface="Wingdings"/>
              <a:buChar char=""/>
              <a:tabLst>
                <a:tab pos="240665" algn="l"/>
              </a:tabLst>
            </a:pP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Проведение испытаний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240665" algn="l"/>
              </a:tabLst>
            </a:pP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Индивидуальные</a:t>
            </a:r>
            <a:r>
              <a:rPr sz="16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технические</a:t>
            </a:r>
            <a:r>
              <a:rPr sz="1600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решения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240665" algn="l"/>
              </a:tabLst>
            </a:pP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Информационные</a:t>
            </a:r>
            <a:r>
              <a:rPr sz="1600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материалы</a:t>
            </a:r>
            <a:r>
              <a:rPr sz="1600" spc="-5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и</a:t>
            </a:r>
            <a:r>
              <a:rPr sz="1600" spc="-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образцы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491" y="1924811"/>
            <a:ext cx="3543300" cy="35433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94047" y="3921252"/>
            <a:ext cx="1525524" cy="154686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33871" y="3921252"/>
            <a:ext cx="1693164" cy="154686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74677" y="3877876"/>
            <a:ext cx="983233" cy="126515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580121" y="5135371"/>
            <a:ext cx="1366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81818"/>
                </a:solidFill>
                <a:latin typeface="Calibri"/>
                <a:cs typeface="Calibri"/>
              </a:rPr>
              <a:t>Жидкие</a:t>
            </a:r>
            <a:r>
              <a:rPr sz="1200" b="1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81818"/>
                </a:solidFill>
                <a:latin typeface="Calibri"/>
                <a:cs typeface="Calibri"/>
              </a:rPr>
              <a:t>образцы</a:t>
            </a:r>
            <a:r>
              <a:rPr sz="1200" b="1" spc="-25" dirty="0">
                <a:solidFill>
                  <a:srgbClr val="181818"/>
                </a:solidFill>
                <a:latin typeface="Calibri"/>
                <a:cs typeface="Calibri"/>
              </a:rPr>
              <a:t> 1л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32621" y="6480982"/>
            <a:ext cx="20193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-25" dirty="0">
                <a:solidFill>
                  <a:srgbClr val="7E7E7E"/>
                </a:solidFill>
                <a:latin typeface="Arial MT"/>
                <a:cs typeface="Arial MT"/>
              </a:rPr>
              <a:pPr marL="38100">
                <a:lnSpc>
                  <a:spcPct val="100000"/>
                </a:lnSpc>
                <a:spcBef>
                  <a:spcPts val="25"/>
                </a:spcBef>
              </a:pPr>
              <a:t>11</a:t>
            </a:fld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21452"/>
            <a:ext cx="9144000" cy="536575"/>
            <a:chOff x="0" y="6321452"/>
            <a:chExt cx="9144000" cy="536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321452"/>
              <a:ext cx="9144000" cy="53654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323076"/>
              <a:ext cx="9135110" cy="535305"/>
            </a:xfrm>
            <a:custGeom>
              <a:avLst/>
              <a:gdLst/>
              <a:ahLst/>
              <a:cxnLst/>
              <a:rect l="l" t="t" r="r" b="b"/>
              <a:pathLst>
                <a:path w="9135110" h="535304">
                  <a:moveTo>
                    <a:pt x="9134856" y="534924"/>
                  </a:moveTo>
                  <a:lnTo>
                    <a:pt x="9134856" y="0"/>
                  </a:lnTo>
                  <a:lnTo>
                    <a:pt x="0" y="0"/>
                  </a:lnTo>
                  <a:lnTo>
                    <a:pt x="0" y="534924"/>
                  </a:lnTo>
                  <a:lnTo>
                    <a:pt x="9134856" y="534924"/>
                  </a:lnTo>
                  <a:close/>
                </a:path>
              </a:pathLst>
            </a:custGeom>
            <a:solidFill>
              <a:srgbClr val="181818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400" y="318515"/>
            <a:ext cx="1665731" cy="36728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ОБЪЕКТНАЯ</a:t>
            </a:r>
            <a:r>
              <a:rPr spc="-175" dirty="0"/>
              <a:t> </a:t>
            </a:r>
            <a:r>
              <a:rPr spc="-10" dirty="0"/>
              <a:t>ПОДДЕРЖКА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4189" y="1783486"/>
            <a:ext cx="4573905" cy="61087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84"/>
              </a:spcBef>
              <a:buFont typeface="Wingdings"/>
              <a:buChar char=""/>
              <a:tabLst>
                <a:tab pos="240665" algn="l"/>
              </a:tabLst>
            </a:pP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Служба</a:t>
            </a:r>
            <a:r>
              <a:rPr sz="1600" spc="-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объектной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 поддержки,</a:t>
            </a:r>
            <a:r>
              <a:rPr sz="1600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пробные</a:t>
            </a:r>
            <a:r>
              <a:rPr sz="1600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выкрасы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80"/>
              </a:spcBef>
              <a:buFont typeface="Wingdings"/>
              <a:buChar char=""/>
              <a:tabLst>
                <a:tab pos="240665" algn="l"/>
              </a:tabLst>
            </a:pP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Обследование</a:t>
            </a:r>
            <a:r>
              <a:rPr sz="16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сложных</a:t>
            </a:r>
            <a:r>
              <a:rPr sz="1600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оснований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55491" y="2644139"/>
            <a:ext cx="3442716" cy="281635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7908" y="2644139"/>
            <a:ext cx="2695956" cy="281635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532621" y="6480982"/>
            <a:ext cx="20193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-25" dirty="0">
                <a:solidFill>
                  <a:srgbClr val="7E7E7E"/>
                </a:solidFill>
                <a:latin typeface="Arial MT"/>
                <a:cs typeface="Arial MT"/>
              </a:rPr>
              <a:pPr marL="38100">
                <a:lnSpc>
                  <a:spcPct val="100000"/>
                </a:lnSpc>
                <a:spcBef>
                  <a:spcPts val="25"/>
                </a:spcBef>
              </a:pPr>
              <a:t>12</a:t>
            </a:fld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21452"/>
            <a:ext cx="9144000" cy="536575"/>
            <a:chOff x="0" y="6321452"/>
            <a:chExt cx="9144000" cy="536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321452"/>
              <a:ext cx="9144000" cy="53654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323076"/>
              <a:ext cx="9135110" cy="535305"/>
            </a:xfrm>
            <a:custGeom>
              <a:avLst/>
              <a:gdLst/>
              <a:ahLst/>
              <a:cxnLst/>
              <a:rect l="l" t="t" r="r" b="b"/>
              <a:pathLst>
                <a:path w="9135110" h="535304">
                  <a:moveTo>
                    <a:pt x="9134856" y="534924"/>
                  </a:moveTo>
                  <a:lnTo>
                    <a:pt x="9134856" y="0"/>
                  </a:lnTo>
                  <a:lnTo>
                    <a:pt x="0" y="0"/>
                  </a:lnTo>
                  <a:lnTo>
                    <a:pt x="0" y="534924"/>
                  </a:lnTo>
                  <a:lnTo>
                    <a:pt x="9134856" y="534924"/>
                  </a:lnTo>
                  <a:close/>
                </a:path>
              </a:pathLst>
            </a:custGeom>
            <a:solidFill>
              <a:srgbClr val="181818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34200" y="318515"/>
            <a:ext cx="1741931" cy="36728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04800" y="990727"/>
            <a:ext cx="8839200" cy="5495290"/>
          </a:xfrm>
          <a:custGeom>
            <a:avLst/>
            <a:gdLst/>
            <a:ahLst/>
            <a:cxnLst/>
            <a:rect l="l" t="t" r="r" b="b"/>
            <a:pathLst>
              <a:path w="8839200" h="5495290">
                <a:moveTo>
                  <a:pt x="8838819" y="0"/>
                </a:moveTo>
                <a:lnTo>
                  <a:pt x="0" y="0"/>
                </a:lnTo>
                <a:lnTo>
                  <a:pt x="0" y="5495277"/>
                </a:lnTo>
                <a:lnTo>
                  <a:pt x="8530082" y="5495277"/>
                </a:lnTo>
                <a:lnTo>
                  <a:pt x="8838819" y="5490514"/>
                </a:lnTo>
                <a:lnTo>
                  <a:pt x="8838819" y="0"/>
                </a:lnTo>
                <a:close/>
              </a:path>
            </a:pathLst>
          </a:custGeom>
          <a:solidFill>
            <a:srgbClr val="E022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313168" y="6014937"/>
            <a:ext cx="1194435" cy="37846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8</a:t>
            </a:r>
            <a:r>
              <a:rPr sz="1200" spc="1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800</a:t>
            </a:r>
            <a:r>
              <a:rPr sz="1200" spc="1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200</a:t>
            </a:r>
            <a:r>
              <a:rPr sz="1200" spc="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05</a:t>
            </a:r>
            <a:r>
              <a:rPr sz="1200" spc="1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65</a:t>
            </a:r>
            <a:endParaRPr sz="1200">
              <a:latin typeface="Arial MT"/>
              <a:cs typeface="Arial MT"/>
            </a:endParaRPr>
          </a:p>
          <a:p>
            <a:pPr marL="36830">
              <a:lnSpc>
                <a:spcPct val="100000"/>
              </a:lnSpc>
              <a:spcBef>
                <a:spcPts val="219"/>
              </a:spcBef>
            </a:pPr>
            <a:r>
              <a:rPr sz="5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ПРОФЕССИОНАЛЬНЫЕ</a:t>
            </a:r>
            <a:r>
              <a:rPr sz="500" spc="4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5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КОНСУЛЬТАЦИИ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9922" y="6079947"/>
            <a:ext cx="952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4"/>
              </a:rPr>
              <a:t>WWW.TN.RU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99922" y="1817319"/>
            <a:ext cx="3260725" cy="1184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800" b="1" dirty="0">
                <a:solidFill>
                  <a:srgbClr val="FFFFFF"/>
                </a:solidFill>
                <a:latin typeface="Arial"/>
                <a:cs typeface="Arial"/>
              </a:rPr>
              <a:t>СПАСИБО</a:t>
            </a:r>
            <a:r>
              <a:rPr sz="3800" b="1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b="1" spc="-35" dirty="0">
                <a:solidFill>
                  <a:srgbClr val="FFFFFF"/>
                </a:solidFill>
                <a:latin typeface="Arial"/>
                <a:cs typeface="Arial"/>
              </a:rPr>
              <a:t>ЗА </a:t>
            </a:r>
            <a:r>
              <a:rPr sz="3800" b="1" spc="-10" dirty="0">
                <a:solidFill>
                  <a:srgbClr val="FFFFFF"/>
                </a:solidFill>
                <a:latin typeface="Arial"/>
                <a:cs typeface="Arial"/>
              </a:rPr>
              <a:t>ВНИМАНИЕ!</a:t>
            </a:r>
            <a:endParaRPr sz="3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8891" y="3789426"/>
            <a:ext cx="2927985" cy="15023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95"/>
              </a:spcBef>
            </a:pPr>
            <a:r>
              <a:rPr lang="ru-RU" sz="1600" b="1" spc="-10" dirty="0" smtClean="0">
                <a:solidFill>
                  <a:srgbClr val="FFFFFF"/>
                </a:solidFill>
                <a:latin typeface="Arial"/>
                <a:cs typeface="Arial"/>
              </a:rPr>
              <a:t>Александр </a:t>
            </a:r>
            <a:r>
              <a:rPr lang="ru-RU" sz="1600" b="1" spc="-10" dirty="0" err="1" smtClean="0">
                <a:solidFill>
                  <a:srgbClr val="FFFFFF"/>
                </a:solidFill>
                <a:latin typeface="Arial"/>
                <a:cs typeface="Arial"/>
              </a:rPr>
              <a:t>Лысоконь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</a:pPr>
            <a:r>
              <a:rPr sz="1600" smtClean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1600" spc="-70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r>
              <a:rPr sz="16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Arial MT"/>
                <a:cs typeface="Arial MT"/>
              </a:rPr>
              <a:t>701 726 84 12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endParaRPr lang="ru-RU" sz="1600" u="sng" spc="-10" dirty="0" smtClean="0">
              <a:uFill>
                <a:solidFill>
                  <a:srgbClr val="000000"/>
                </a:solidFill>
              </a:uFill>
              <a:latin typeface="Arial MT"/>
              <a:cs typeface="Arial MT"/>
              <a:hlinkClick r:id="rId5"/>
            </a:endParaRPr>
          </a:p>
          <a:p>
            <a:pPr marL="12700">
              <a:lnSpc>
                <a:spcPct val="100000"/>
              </a:lnSpc>
            </a:pPr>
            <a:r>
              <a:rPr sz="1600" u="sng" spc="-10" smtClean="0">
                <a:solidFill>
                  <a:srgbClr val="3333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5"/>
              </a:rPr>
              <a:t>www.taikor.tn.ru</a:t>
            </a:r>
            <a:endParaRPr lang="ru-RU" sz="1600" u="sng" spc="-10" dirty="0" smtClean="0">
              <a:solidFill>
                <a:srgbClr val="3333FF"/>
              </a:solidFill>
              <a:uFill>
                <a:solidFill>
                  <a:srgbClr val="000000"/>
                </a:solidFill>
              </a:u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lang="en-US" sz="1600" u="sng" spc="-10" dirty="0" smtClean="0">
                <a:solidFill>
                  <a:srgbClr val="3333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www.taikor.kz</a:t>
            </a:r>
            <a:endParaRPr sz="1600">
              <a:solidFill>
                <a:srgbClr val="3333FF"/>
              </a:solidFill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58021" y="6471310"/>
            <a:ext cx="1384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7E7E7E"/>
                </a:solidFill>
                <a:latin typeface="Arial MT"/>
                <a:cs typeface="Arial MT"/>
              </a:rPr>
              <a:t>18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01653" y="3442242"/>
            <a:ext cx="2625725" cy="1962150"/>
            <a:chOff x="6001653" y="3442242"/>
            <a:chExt cx="2625725" cy="1962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01653" y="3442242"/>
              <a:ext cx="1373444" cy="158921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848856" y="5036820"/>
              <a:ext cx="1778635" cy="367665"/>
            </a:xfrm>
            <a:custGeom>
              <a:avLst/>
              <a:gdLst/>
              <a:ahLst/>
              <a:cxnLst/>
              <a:rect l="l" t="t" r="r" b="b"/>
              <a:pathLst>
                <a:path w="1778634" h="367664">
                  <a:moveTo>
                    <a:pt x="1778507" y="0"/>
                  </a:moveTo>
                  <a:lnTo>
                    <a:pt x="0" y="0"/>
                  </a:lnTo>
                  <a:lnTo>
                    <a:pt x="0" y="367283"/>
                  </a:lnTo>
                  <a:lnTo>
                    <a:pt x="1778507" y="367283"/>
                  </a:lnTo>
                  <a:lnTo>
                    <a:pt x="177850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677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b="1" spc="-20" dirty="0">
                <a:latin typeface="Calibri"/>
                <a:cs typeface="Calibri"/>
              </a:rPr>
              <a:t>ОБЛАСТЬ</a:t>
            </a:r>
            <a:r>
              <a:rPr b="1" spc="-1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ПРИМЕНЕНИЯ</a:t>
            </a:r>
            <a:r>
              <a:rPr b="1" spc="-85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TAIKOR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3702" y="2071496"/>
            <a:ext cx="1582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B9BD4"/>
                </a:solidFill>
                <a:latin typeface="Arial"/>
                <a:cs typeface="Arial"/>
              </a:rPr>
              <a:t>ПРОМЫШЛЕННОЕ</a:t>
            </a:r>
            <a:r>
              <a:rPr sz="1200" b="1" spc="-65" dirty="0">
                <a:solidFill>
                  <a:srgbClr val="5B9BD4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5B9BD4"/>
                </a:solidFill>
                <a:latin typeface="Arial"/>
                <a:cs typeface="Arial"/>
              </a:rPr>
              <a:t>И </a:t>
            </a:r>
            <a:r>
              <a:rPr sz="1200" b="1" spc="-10" dirty="0">
                <a:solidFill>
                  <a:srgbClr val="5B9BD4"/>
                </a:solidFill>
                <a:latin typeface="Arial"/>
                <a:cs typeface="Arial"/>
              </a:rPr>
              <a:t>ГРАЖДАНСКОЕ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5B9BD4"/>
                </a:solidFill>
                <a:latin typeface="Arial"/>
                <a:cs typeface="Arial"/>
              </a:rPr>
              <a:t>СТРОИТЕЛЬСТВО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3702" y="2619438"/>
            <a:ext cx="2313305" cy="25139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390"/>
              </a:spcBef>
              <a:buFont typeface="Wingdings"/>
              <a:buChar char=""/>
              <a:tabLst>
                <a:tab pos="184785" algn="l"/>
              </a:tabLst>
            </a:pPr>
            <a:r>
              <a:rPr sz="1200" spc="-10" dirty="0">
                <a:solidFill>
                  <a:srgbClr val="181818"/>
                </a:solidFill>
                <a:latin typeface="Microsoft Sans Serif"/>
                <a:cs typeface="Microsoft Sans Serif"/>
              </a:rPr>
              <a:t>Административные</a:t>
            </a:r>
            <a:r>
              <a:rPr sz="1200" spc="15" dirty="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Microsoft Sans Serif"/>
                <a:cs typeface="Microsoft Sans Serif"/>
              </a:rPr>
              <a:t>здания</a:t>
            </a:r>
            <a:endParaRPr sz="1200">
              <a:latin typeface="Microsoft Sans Serif"/>
              <a:cs typeface="Microsoft Sans Serif"/>
            </a:endParaRPr>
          </a:p>
          <a:p>
            <a:pPr marL="184150" indent="-171450">
              <a:lnSpc>
                <a:spcPct val="100000"/>
              </a:lnSpc>
              <a:spcBef>
                <a:spcPts val="295"/>
              </a:spcBef>
              <a:buFont typeface="Wingdings"/>
              <a:buChar char=""/>
              <a:tabLst>
                <a:tab pos="184150" algn="l"/>
              </a:tabLst>
            </a:pPr>
            <a:r>
              <a:rPr sz="1200" dirty="0">
                <a:solidFill>
                  <a:srgbClr val="181818"/>
                </a:solidFill>
                <a:latin typeface="Microsoft Sans Serif"/>
                <a:cs typeface="Microsoft Sans Serif"/>
              </a:rPr>
              <a:t>Спортивные</a:t>
            </a:r>
            <a:r>
              <a:rPr sz="1200" spc="-75" dirty="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Microsoft Sans Serif"/>
                <a:cs typeface="Microsoft Sans Serif"/>
              </a:rPr>
              <a:t>сооружения</a:t>
            </a:r>
            <a:endParaRPr sz="1200">
              <a:latin typeface="Microsoft Sans Serif"/>
              <a:cs typeface="Microsoft Sans Serif"/>
            </a:endParaRPr>
          </a:p>
          <a:p>
            <a:pPr marL="184150" indent="-171450">
              <a:lnSpc>
                <a:spcPct val="100000"/>
              </a:lnSpc>
              <a:spcBef>
                <a:spcPts val="285"/>
              </a:spcBef>
              <a:buFont typeface="Wingdings"/>
              <a:buChar char=""/>
              <a:tabLst>
                <a:tab pos="184150" algn="l"/>
              </a:tabLst>
            </a:pPr>
            <a:r>
              <a:rPr sz="1200" spc="-10" dirty="0">
                <a:solidFill>
                  <a:srgbClr val="181818"/>
                </a:solidFill>
                <a:latin typeface="Microsoft Sans Serif"/>
                <a:cs typeface="Microsoft Sans Serif"/>
              </a:rPr>
              <a:t>Складские</a:t>
            </a:r>
            <a:r>
              <a:rPr sz="1200" spc="-65" dirty="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Microsoft Sans Serif"/>
                <a:cs typeface="Microsoft Sans Serif"/>
              </a:rPr>
              <a:t>комплексы</a:t>
            </a:r>
            <a:endParaRPr sz="1200">
              <a:latin typeface="Microsoft Sans Serif"/>
              <a:cs typeface="Microsoft Sans Serif"/>
            </a:endParaRPr>
          </a:p>
          <a:p>
            <a:pPr marL="184150" indent="-171450">
              <a:lnSpc>
                <a:spcPct val="100000"/>
              </a:lnSpc>
              <a:spcBef>
                <a:spcPts val="290"/>
              </a:spcBef>
              <a:buFont typeface="Wingdings"/>
              <a:buChar char=""/>
              <a:tabLst>
                <a:tab pos="184150" algn="l"/>
              </a:tabLst>
            </a:pPr>
            <a:r>
              <a:rPr sz="1200" dirty="0">
                <a:solidFill>
                  <a:srgbClr val="181818"/>
                </a:solidFill>
                <a:latin typeface="Microsoft Sans Serif"/>
                <a:cs typeface="Microsoft Sans Serif"/>
              </a:rPr>
              <a:t>Пищевое</a:t>
            </a:r>
            <a:r>
              <a:rPr sz="1200" spc="-65" dirty="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Microsoft Sans Serif"/>
                <a:cs typeface="Microsoft Sans Serif"/>
              </a:rPr>
              <a:t>производство</a:t>
            </a:r>
            <a:endParaRPr sz="1200">
              <a:latin typeface="Microsoft Sans Serif"/>
              <a:cs typeface="Microsoft Sans Serif"/>
            </a:endParaRPr>
          </a:p>
          <a:p>
            <a:pPr marL="183515" marR="5080" indent="-171450">
              <a:lnSpc>
                <a:spcPct val="100000"/>
              </a:lnSpc>
              <a:spcBef>
                <a:spcPts val="285"/>
              </a:spcBef>
              <a:buFont typeface="Wingdings"/>
              <a:buChar char=""/>
              <a:tabLst>
                <a:tab pos="184785" algn="l"/>
              </a:tabLst>
            </a:pPr>
            <a:r>
              <a:rPr sz="1200" dirty="0">
                <a:solidFill>
                  <a:srgbClr val="181818"/>
                </a:solidFill>
                <a:latin typeface="Microsoft Sans Serif"/>
                <a:cs typeface="Microsoft Sans Serif"/>
              </a:rPr>
              <a:t>Приборо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-</a:t>
            </a:r>
            <a:r>
              <a:rPr sz="1200" spc="-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50" dirty="0">
                <a:solidFill>
                  <a:srgbClr val="181818"/>
                </a:solidFill>
                <a:latin typeface="Microsoft Sans Serif"/>
                <a:cs typeface="Microsoft Sans Serif"/>
              </a:rPr>
              <a:t>и 	</a:t>
            </a:r>
            <a:r>
              <a:rPr sz="1200" spc="-10" dirty="0">
                <a:solidFill>
                  <a:srgbClr val="181818"/>
                </a:solidFill>
                <a:latin typeface="Microsoft Sans Serif"/>
                <a:cs typeface="Microsoft Sans Serif"/>
              </a:rPr>
              <a:t>машиностроительные</a:t>
            </a:r>
            <a:r>
              <a:rPr sz="1200" spc="-5" dirty="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Microsoft Sans Serif"/>
                <a:cs typeface="Microsoft Sans Serif"/>
              </a:rPr>
              <a:t>заводы</a:t>
            </a:r>
            <a:endParaRPr sz="1200">
              <a:latin typeface="Microsoft Sans Serif"/>
              <a:cs typeface="Microsoft Sans Serif"/>
            </a:endParaRPr>
          </a:p>
          <a:p>
            <a:pPr marL="184785" indent="-172085">
              <a:lnSpc>
                <a:spcPct val="100000"/>
              </a:lnSpc>
              <a:spcBef>
                <a:spcPts val="290"/>
              </a:spcBef>
              <a:buFont typeface="Wingdings"/>
              <a:buChar char=""/>
              <a:tabLst>
                <a:tab pos="184785" algn="l"/>
              </a:tabLst>
            </a:pPr>
            <a:r>
              <a:rPr sz="1200" spc="-10" dirty="0">
                <a:solidFill>
                  <a:srgbClr val="181818"/>
                </a:solidFill>
                <a:latin typeface="Microsoft Sans Serif"/>
                <a:cs typeface="Microsoft Sans Serif"/>
              </a:rPr>
              <a:t>Деревообрабатывающие</a:t>
            </a:r>
            <a:endParaRPr sz="1200">
              <a:latin typeface="Microsoft Sans Serif"/>
              <a:cs typeface="Microsoft Sans Serif"/>
            </a:endParaRPr>
          </a:p>
          <a:p>
            <a:pPr marL="184785">
              <a:lnSpc>
                <a:spcPct val="100000"/>
              </a:lnSpc>
            </a:pPr>
            <a:r>
              <a:rPr sz="1200" spc="-10" dirty="0">
                <a:solidFill>
                  <a:srgbClr val="181818"/>
                </a:solidFill>
                <a:latin typeface="Microsoft Sans Serif"/>
                <a:cs typeface="Microsoft Sans Serif"/>
              </a:rPr>
              <a:t>предприятия</a:t>
            </a:r>
            <a:endParaRPr sz="1200">
              <a:latin typeface="Microsoft Sans Serif"/>
              <a:cs typeface="Microsoft Sans Serif"/>
            </a:endParaRPr>
          </a:p>
          <a:p>
            <a:pPr marL="184150" indent="-171450">
              <a:lnSpc>
                <a:spcPct val="100000"/>
              </a:lnSpc>
              <a:spcBef>
                <a:spcPts val="290"/>
              </a:spcBef>
              <a:buFont typeface="Wingdings"/>
              <a:buChar char=""/>
              <a:tabLst>
                <a:tab pos="184150" algn="l"/>
              </a:tabLst>
            </a:pPr>
            <a:r>
              <a:rPr sz="1200" spc="-10" dirty="0">
                <a:solidFill>
                  <a:srgbClr val="181818"/>
                </a:solidFill>
                <a:latin typeface="Microsoft Sans Serif"/>
                <a:cs typeface="Microsoft Sans Serif"/>
              </a:rPr>
              <a:t>Химические</a:t>
            </a:r>
            <a:r>
              <a:rPr sz="1200" spc="-65" dirty="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181818"/>
                </a:solidFill>
                <a:latin typeface="Microsoft Sans Serif"/>
                <a:cs typeface="Microsoft Sans Serif"/>
              </a:rPr>
              <a:t>и</a:t>
            </a:r>
            <a:endParaRPr sz="1200">
              <a:latin typeface="Microsoft Sans Serif"/>
              <a:cs typeface="Microsoft Sans Serif"/>
            </a:endParaRPr>
          </a:p>
          <a:p>
            <a:pPr marL="184785">
              <a:lnSpc>
                <a:spcPct val="100000"/>
              </a:lnSpc>
            </a:pPr>
            <a:r>
              <a:rPr sz="1200" spc="-20" dirty="0">
                <a:solidFill>
                  <a:srgbClr val="181818"/>
                </a:solidFill>
                <a:latin typeface="Microsoft Sans Serif"/>
                <a:cs typeface="Microsoft Sans Serif"/>
              </a:rPr>
              <a:t>фармацевтические</a:t>
            </a:r>
            <a:r>
              <a:rPr sz="1200" spc="45" dirty="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Microsoft Sans Serif"/>
                <a:cs typeface="Microsoft Sans Serif"/>
              </a:rPr>
              <a:t>заводы</a:t>
            </a:r>
            <a:endParaRPr sz="1200">
              <a:latin typeface="Microsoft Sans Serif"/>
              <a:cs typeface="Microsoft Sans Serif"/>
            </a:endParaRPr>
          </a:p>
          <a:p>
            <a:pPr marL="183515" marR="414020" indent="-171450">
              <a:lnSpc>
                <a:spcPct val="100000"/>
              </a:lnSpc>
              <a:spcBef>
                <a:spcPts val="290"/>
              </a:spcBef>
              <a:buFont typeface="Wingdings"/>
              <a:buChar char=""/>
              <a:tabLst>
                <a:tab pos="184785" algn="l"/>
              </a:tabLst>
            </a:pPr>
            <a:r>
              <a:rPr sz="1200" spc="-25" dirty="0">
                <a:solidFill>
                  <a:srgbClr val="181818"/>
                </a:solidFill>
                <a:latin typeface="Microsoft Sans Serif"/>
                <a:cs typeface="Microsoft Sans Serif"/>
              </a:rPr>
              <a:t>Сельско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-</a:t>
            </a:r>
            <a:r>
              <a:rPr sz="1200" spc="-10" dirty="0">
                <a:solidFill>
                  <a:srgbClr val="181818"/>
                </a:solidFill>
                <a:latin typeface="Microsoft Sans Serif"/>
                <a:cs typeface="Microsoft Sans Serif"/>
              </a:rPr>
              <a:t>хозяйственный 	сектор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99232" y="5035296"/>
            <a:ext cx="1778635" cy="367665"/>
          </a:xfrm>
          <a:custGeom>
            <a:avLst/>
            <a:gdLst/>
            <a:ahLst/>
            <a:cxnLst/>
            <a:rect l="l" t="t" r="r" b="b"/>
            <a:pathLst>
              <a:path w="1778635" h="367664">
                <a:moveTo>
                  <a:pt x="1778508" y="0"/>
                </a:moveTo>
                <a:lnTo>
                  <a:pt x="0" y="0"/>
                </a:lnTo>
                <a:lnTo>
                  <a:pt x="0" y="367283"/>
                </a:lnTo>
                <a:lnTo>
                  <a:pt x="1778508" y="367283"/>
                </a:lnTo>
                <a:lnTo>
                  <a:pt x="17785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22751" y="5014976"/>
            <a:ext cx="1329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0360" marR="5080" indent="-32766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Антикоррозионные покрытия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45197" y="5107940"/>
            <a:ext cx="13868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Защитные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покрытия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24044" y="5036820"/>
            <a:ext cx="1778635" cy="367665"/>
          </a:xfrm>
          <a:custGeom>
            <a:avLst/>
            <a:gdLst/>
            <a:ahLst/>
            <a:cxnLst/>
            <a:rect l="l" t="t" r="r" b="b"/>
            <a:pathLst>
              <a:path w="1778634" h="367664">
                <a:moveTo>
                  <a:pt x="1778507" y="0"/>
                </a:moveTo>
                <a:lnTo>
                  <a:pt x="0" y="0"/>
                </a:lnTo>
                <a:lnTo>
                  <a:pt x="0" y="367283"/>
                </a:lnTo>
                <a:lnTo>
                  <a:pt x="1778507" y="367283"/>
                </a:lnTo>
                <a:lnTo>
                  <a:pt x="17785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08828" y="5017389"/>
            <a:ext cx="1410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730" marR="5080" indent="-367665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Гидроизоляционные покрытия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12491" y="2074240"/>
            <a:ext cx="138747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5B9BD4"/>
                </a:solidFill>
                <a:latin typeface="Arial"/>
                <a:cs typeface="Arial"/>
              </a:rPr>
              <a:t>ТРАНСПОРТНО-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10" dirty="0">
                <a:solidFill>
                  <a:srgbClr val="5B9BD4"/>
                </a:solidFill>
                <a:latin typeface="Arial"/>
                <a:cs typeface="Arial"/>
              </a:rPr>
              <a:t>ДОРОЖНОЕ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5B9BD4"/>
                </a:solidFill>
                <a:latin typeface="Arial"/>
                <a:cs typeface="Arial"/>
              </a:rPr>
              <a:t>СТРОИТЕЛЬСТВО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12491" y="2660141"/>
            <a:ext cx="1974850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marR="172720" indent="-17145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84785" algn="l"/>
              </a:tabLst>
            </a:pPr>
            <a:r>
              <a:rPr sz="1200" dirty="0">
                <a:solidFill>
                  <a:srgbClr val="181818"/>
                </a:solidFill>
                <a:latin typeface="Microsoft Sans Serif"/>
                <a:cs typeface="Microsoft Sans Serif"/>
              </a:rPr>
              <a:t>Мостовые</a:t>
            </a:r>
            <a:r>
              <a:rPr sz="1200" spc="-30" dirty="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81818"/>
                </a:solidFill>
                <a:latin typeface="Microsoft Sans Serif"/>
                <a:cs typeface="Microsoft Sans Serif"/>
              </a:rPr>
              <a:t>и</a:t>
            </a:r>
            <a:r>
              <a:rPr sz="1200" spc="-5" dirty="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Microsoft Sans Serif"/>
                <a:cs typeface="Microsoft Sans Serif"/>
              </a:rPr>
              <a:t>дорожные 	сооружения</a:t>
            </a:r>
            <a:endParaRPr sz="1200">
              <a:latin typeface="Microsoft Sans Serif"/>
              <a:cs typeface="Microsoft Sans Serif"/>
            </a:endParaRPr>
          </a:p>
          <a:p>
            <a:pPr marL="183515" marR="5080" indent="-171450">
              <a:lnSpc>
                <a:spcPct val="100000"/>
              </a:lnSpc>
              <a:spcBef>
                <a:spcPts val="285"/>
              </a:spcBef>
              <a:buFont typeface="Wingdings"/>
              <a:buChar char=""/>
              <a:tabLst>
                <a:tab pos="184785" algn="l"/>
              </a:tabLst>
            </a:pPr>
            <a:r>
              <a:rPr sz="1200" spc="-25" dirty="0">
                <a:solidFill>
                  <a:srgbClr val="181818"/>
                </a:solidFill>
                <a:latin typeface="Microsoft Sans Serif"/>
                <a:cs typeface="Microsoft Sans Serif"/>
              </a:rPr>
              <a:t>Космические</a:t>
            </a:r>
            <a:r>
              <a:rPr sz="1200" spc="15" dirty="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181818"/>
                </a:solidFill>
                <a:latin typeface="Microsoft Sans Serif"/>
                <a:cs typeface="Microsoft Sans Serif"/>
              </a:rPr>
              <a:t>и 	</a:t>
            </a:r>
            <a:r>
              <a:rPr sz="1200" spc="-10" dirty="0">
                <a:solidFill>
                  <a:srgbClr val="181818"/>
                </a:solidFill>
                <a:latin typeface="Microsoft Sans Serif"/>
                <a:cs typeface="Microsoft Sans Serif"/>
              </a:rPr>
              <a:t>аэродромные</a:t>
            </a:r>
            <a:r>
              <a:rPr sz="1200" spc="-20" dirty="0">
                <a:solidFill>
                  <a:srgbClr val="181818"/>
                </a:solidFill>
                <a:latin typeface="Microsoft Sans Serif"/>
                <a:cs typeface="Microsoft Sans Serif"/>
              </a:rPr>
              <a:t> комплексы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60309" y="2046223"/>
            <a:ext cx="319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5B9BD4"/>
                </a:solidFill>
                <a:latin typeface="Arial"/>
                <a:cs typeface="Arial"/>
              </a:rPr>
              <a:t>ТЭК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60309" y="2229103"/>
            <a:ext cx="525780" cy="13423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184785" algn="l"/>
              </a:tabLst>
            </a:pPr>
            <a:r>
              <a:rPr sz="1200" spc="-25" dirty="0">
                <a:solidFill>
                  <a:srgbClr val="181818"/>
                </a:solidFill>
                <a:latin typeface="Microsoft Sans Serif"/>
                <a:cs typeface="Microsoft Sans Serif"/>
              </a:rPr>
              <a:t>ТЭЦ</a:t>
            </a:r>
            <a:endParaRPr sz="1200">
              <a:latin typeface="Microsoft Sans Serif"/>
              <a:cs typeface="Microsoft Sans Serif"/>
            </a:endParaRPr>
          </a:p>
          <a:p>
            <a:pPr marL="184785" indent="-172085">
              <a:lnSpc>
                <a:spcPct val="100000"/>
              </a:lnSpc>
              <a:spcBef>
                <a:spcPts val="290"/>
              </a:spcBef>
              <a:buFont typeface="Wingdings"/>
              <a:buChar char=""/>
              <a:tabLst>
                <a:tab pos="184785" algn="l"/>
              </a:tabLst>
            </a:pPr>
            <a:r>
              <a:rPr sz="1200" spc="-25" dirty="0">
                <a:solidFill>
                  <a:srgbClr val="181818"/>
                </a:solidFill>
                <a:latin typeface="Microsoft Sans Serif"/>
                <a:cs typeface="Microsoft Sans Serif"/>
              </a:rPr>
              <a:t>ГЭС</a:t>
            </a:r>
            <a:endParaRPr sz="1200">
              <a:latin typeface="Microsoft Sans Serif"/>
              <a:cs typeface="Microsoft Sans Serif"/>
            </a:endParaRPr>
          </a:p>
          <a:p>
            <a:pPr marL="184785" indent="-172085">
              <a:lnSpc>
                <a:spcPct val="100000"/>
              </a:lnSpc>
              <a:spcBef>
                <a:spcPts val="285"/>
              </a:spcBef>
              <a:buFont typeface="Wingdings"/>
              <a:buChar char=""/>
              <a:tabLst>
                <a:tab pos="184785" algn="l"/>
              </a:tabLst>
            </a:pPr>
            <a:r>
              <a:rPr sz="1200" spc="-25" dirty="0">
                <a:solidFill>
                  <a:srgbClr val="181818"/>
                </a:solidFill>
                <a:latin typeface="Microsoft Sans Serif"/>
                <a:cs typeface="Microsoft Sans Serif"/>
              </a:rPr>
              <a:t>АЭС</a:t>
            </a:r>
            <a:endParaRPr sz="1200">
              <a:latin typeface="Microsoft Sans Serif"/>
              <a:cs typeface="Microsoft Sans Serif"/>
            </a:endParaRPr>
          </a:p>
          <a:p>
            <a:pPr marL="184785" indent="-172085">
              <a:lnSpc>
                <a:spcPct val="100000"/>
              </a:lnSpc>
              <a:spcBef>
                <a:spcPts val="295"/>
              </a:spcBef>
              <a:buFont typeface="Wingdings"/>
              <a:buChar char=""/>
              <a:tabLst>
                <a:tab pos="184785" algn="l"/>
              </a:tabLst>
            </a:pPr>
            <a:r>
              <a:rPr sz="1200" spc="-25" dirty="0">
                <a:solidFill>
                  <a:srgbClr val="181818"/>
                </a:solidFill>
                <a:latin typeface="Microsoft Sans Serif"/>
                <a:cs typeface="Microsoft Sans Serif"/>
              </a:rPr>
              <a:t>СЭС</a:t>
            </a:r>
            <a:endParaRPr sz="1200">
              <a:latin typeface="Microsoft Sans Serif"/>
              <a:cs typeface="Microsoft Sans Serif"/>
            </a:endParaRPr>
          </a:p>
          <a:p>
            <a:pPr marL="184785" indent="-172085">
              <a:lnSpc>
                <a:spcPct val="100000"/>
              </a:lnSpc>
              <a:spcBef>
                <a:spcPts val="285"/>
              </a:spcBef>
              <a:buFont typeface="Wingdings"/>
              <a:buChar char=""/>
              <a:tabLst>
                <a:tab pos="184785" algn="l"/>
              </a:tabLst>
            </a:pPr>
            <a:r>
              <a:rPr sz="1200" spc="-25" dirty="0">
                <a:solidFill>
                  <a:srgbClr val="181818"/>
                </a:solidFill>
                <a:latin typeface="Microsoft Sans Serif"/>
                <a:cs typeface="Microsoft Sans Serif"/>
              </a:rPr>
              <a:t>ВЭС</a:t>
            </a:r>
            <a:endParaRPr sz="1200">
              <a:latin typeface="Microsoft Sans Serif"/>
              <a:cs typeface="Microsoft Sans Serif"/>
            </a:endParaRPr>
          </a:p>
          <a:p>
            <a:pPr marL="184785" indent="-172085">
              <a:lnSpc>
                <a:spcPct val="100000"/>
              </a:lnSpc>
              <a:spcBef>
                <a:spcPts val="290"/>
              </a:spcBef>
              <a:buFont typeface="Wingdings"/>
              <a:buChar char=""/>
              <a:tabLst>
                <a:tab pos="184785" algn="l"/>
              </a:tabLst>
            </a:pPr>
            <a:r>
              <a:rPr sz="1200" spc="-25" dirty="0">
                <a:solidFill>
                  <a:srgbClr val="181818"/>
                </a:solidFill>
                <a:latin typeface="Microsoft Sans Serif"/>
                <a:cs typeface="Microsoft Sans Serif"/>
              </a:rPr>
              <a:t>ГОК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53303" y="2056638"/>
            <a:ext cx="1369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5B9BD4"/>
                </a:solidFill>
                <a:latin typeface="Arial"/>
                <a:cs typeface="Arial"/>
              </a:rPr>
              <a:t>НЕФТЕ-</a:t>
            </a:r>
            <a:r>
              <a:rPr sz="1200" b="1" spc="-25" dirty="0">
                <a:solidFill>
                  <a:srgbClr val="5B9BD4"/>
                </a:solidFill>
                <a:latin typeface="Arial"/>
                <a:cs typeface="Arial"/>
              </a:rPr>
              <a:t>ГАЗОВЫЙ </a:t>
            </a:r>
            <a:r>
              <a:rPr sz="1200" b="1" spc="-10" dirty="0">
                <a:solidFill>
                  <a:srgbClr val="5B9BD4"/>
                </a:solidFill>
                <a:latin typeface="Arial"/>
                <a:cs typeface="Arial"/>
              </a:rPr>
              <a:t>КОМПЛЕКС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53303" y="2422775"/>
            <a:ext cx="1463675" cy="68389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184150" algn="l"/>
              </a:tabLst>
            </a:pPr>
            <a:r>
              <a:rPr sz="1200" spc="-10" dirty="0">
                <a:solidFill>
                  <a:srgbClr val="181818"/>
                </a:solidFill>
                <a:latin typeface="Microsoft Sans Serif"/>
                <a:cs typeface="Microsoft Sans Serif"/>
              </a:rPr>
              <a:t>Трубопроводы</a:t>
            </a:r>
            <a:endParaRPr sz="1200">
              <a:latin typeface="Microsoft Sans Serif"/>
              <a:cs typeface="Microsoft Sans Serif"/>
            </a:endParaRPr>
          </a:p>
          <a:p>
            <a:pPr marL="184785" indent="-172085">
              <a:lnSpc>
                <a:spcPct val="100000"/>
              </a:lnSpc>
              <a:spcBef>
                <a:spcPts val="285"/>
              </a:spcBef>
              <a:buFont typeface="Wingdings"/>
              <a:buChar char=""/>
              <a:tabLst>
                <a:tab pos="184785" algn="l"/>
              </a:tabLst>
            </a:pPr>
            <a:r>
              <a:rPr sz="1200" spc="-10" dirty="0">
                <a:solidFill>
                  <a:srgbClr val="181818"/>
                </a:solidFill>
                <a:latin typeface="Microsoft Sans Serif"/>
                <a:cs typeface="Microsoft Sans Serif"/>
              </a:rPr>
              <a:t>Нефтехранилища</a:t>
            </a:r>
            <a:endParaRPr sz="1200">
              <a:latin typeface="Microsoft Sans Serif"/>
              <a:cs typeface="Microsoft Sans Serif"/>
            </a:endParaRPr>
          </a:p>
          <a:p>
            <a:pPr marL="184150" indent="-171450">
              <a:lnSpc>
                <a:spcPct val="100000"/>
              </a:lnSpc>
              <a:spcBef>
                <a:spcPts val="290"/>
              </a:spcBef>
              <a:buFont typeface="Wingdings"/>
              <a:buChar char=""/>
              <a:tabLst>
                <a:tab pos="184150" algn="l"/>
              </a:tabLst>
            </a:pPr>
            <a:r>
              <a:rPr sz="1200" spc="-10" dirty="0">
                <a:solidFill>
                  <a:srgbClr val="181818"/>
                </a:solidFill>
                <a:latin typeface="Microsoft Sans Serif"/>
                <a:cs typeface="Microsoft Sans Serif"/>
              </a:rPr>
              <a:t>Резервуары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38771" y="3396996"/>
            <a:ext cx="1836420" cy="1836419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3829811" y="3412235"/>
            <a:ext cx="2731135" cy="1815464"/>
            <a:chOff x="3829811" y="3412235"/>
            <a:chExt cx="2731135" cy="1815464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9811" y="4059935"/>
              <a:ext cx="1167384" cy="116738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7011" y="3486911"/>
              <a:ext cx="1254252" cy="125577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00371" y="3412235"/>
              <a:ext cx="2060448" cy="1653539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3352" y="1575598"/>
            <a:ext cx="483699" cy="36283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40276" y="1606296"/>
            <a:ext cx="446918" cy="428275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58697" y="1572736"/>
            <a:ext cx="511623" cy="42827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37704" y="1604772"/>
            <a:ext cx="402336" cy="428275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pc="-50" dirty="0">
                <a:solidFill>
                  <a:srgbClr val="7E7E7E"/>
                </a:solidFill>
              </a:rPr>
              <a:pPr marL="38100">
                <a:lnSpc>
                  <a:spcPts val="955"/>
                </a:lnSpc>
              </a:pPr>
              <a:t>2</a:t>
            </a:fld>
            <a:endParaRPr spc="-50" dirty="0">
              <a:solidFill>
                <a:srgbClr val="7E7E7E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21452"/>
            <a:ext cx="9144000" cy="536575"/>
            <a:chOff x="0" y="6321452"/>
            <a:chExt cx="9144000" cy="536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321452"/>
              <a:ext cx="9144000" cy="53654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323076"/>
              <a:ext cx="9135110" cy="535305"/>
            </a:xfrm>
            <a:custGeom>
              <a:avLst/>
              <a:gdLst/>
              <a:ahLst/>
              <a:cxnLst/>
              <a:rect l="l" t="t" r="r" b="b"/>
              <a:pathLst>
                <a:path w="9135110" h="535304">
                  <a:moveTo>
                    <a:pt x="9134856" y="534924"/>
                  </a:moveTo>
                  <a:lnTo>
                    <a:pt x="9134856" y="0"/>
                  </a:lnTo>
                  <a:lnTo>
                    <a:pt x="0" y="0"/>
                  </a:lnTo>
                  <a:lnTo>
                    <a:pt x="0" y="534924"/>
                  </a:lnTo>
                  <a:lnTo>
                    <a:pt x="9134856" y="534924"/>
                  </a:lnTo>
                  <a:close/>
                </a:path>
              </a:pathLst>
            </a:custGeom>
            <a:solidFill>
              <a:srgbClr val="181818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400" y="318515"/>
            <a:ext cx="1665731" cy="29108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5777" y="602741"/>
            <a:ext cx="558736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>
                <a:latin typeface="Calibri"/>
                <a:cs typeface="Calibri"/>
              </a:rPr>
              <a:t>ХИМИЧЕСКИЕ</a:t>
            </a:r>
            <a:r>
              <a:rPr b="1" spc="-28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ОСНОВЫ</a:t>
            </a:r>
            <a:r>
              <a:rPr b="1" spc="-75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TAIKOR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1820" y="1813560"/>
            <a:ext cx="2880360" cy="725805"/>
          </a:xfrm>
          <a:prstGeom prst="rect">
            <a:avLst/>
          </a:prstGeom>
          <a:solidFill>
            <a:srgbClr val="E1231C"/>
          </a:solidFill>
        </p:spPr>
        <p:txBody>
          <a:bodyPr vert="horz" wrap="square" lIns="0" tIns="203200" rIns="0" bIns="0" rtlCol="0">
            <a:spAutoFit/>
          </a:bodyPr>
          <a:lstStyle/>
          <a:p>
            <a:pPr marL="207010">
              <a:lnSpc>
                <a:spcPct val="100000"/>
              </a:lnSpc>
              <a:spcBef>
                <a:spcPts val="1600"/>
              </a:spcBef>
            </a:pP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Полимерные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основы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7868" y="3259835"/>
            <a:ext cx="2161540" cy="28511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42545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335"/>
              </a:spcBef>
            </a:pPr>
            <a:r>
              <a:rPr sz="1200" b="1" spc="-10" dirty="0">
                <a:solidFill>
                  <a:srgbClr val="181818"/>
                </a:solidFill>
                <a:latin typeface="Arial"/>
                <a:cs typeface="Arial"/>
              </a:rPr>
              <a:t>ЭПОКСИДНЫЕ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16623" y="3258311"/>
            <a:ext cx="2158365" cy="28702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42545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335"/>
              </a:spcBef>
            </a:pPr>
            <a:r>
              <a:rPr sz="1200" b="1" spc="-10" dirty="0">
                <a:solidFill>
                  <a:srgbClr val="181818"/>
                </a:solidFill>
                <a:latin typeface="Arial"/>
                <a:cs typeface="Arial"/>
              </a:rPr>
              <a:t>АЛКИДНО-УРЕТАНОВЫЕ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82340" y="3258311"/>
            <a:ext cx="2397760" cy="25463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42545" rIns="0" bIns="0" rtlCol="0">
            <a:spAutoFit/>
          </a:bodyPr>
          <a:lstStyle/>
          <a:p>
            <a:pPr marL="438784">
              <a:lnSpc>
                <a:spcPct val="100000"/>
              </a:lnSpc>
              <a:spcBef>
                <a:spcPts val="335"/>
              </a:spcBef>
            </a:pPr>
            <a:r>
              <a:rPr sz="1200" b="1" spc="-10" dirty="0">
                <a:solidFill>
                  <a:srgbClr val="181818"/>
                </a:solidFill>
                <a:latin typeface="Arial"/>
                <a:cs typeface="Arial"/>
              </a:rPr>
              <a:t>ПОЛИУРЕТАНОВЫЕ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7868" y="3846576"/>
            <a:ext cx="2440305" cy="1710055"/>
          </a:xfrm>
          <a:prstGeom prst="rect">
            <a:avLst/>
          </a:prstGeom>
          <a:solidFill>
            <a:srgbClr val="525252"/>
          </a:solidFill>
        </p:spPr>
        <p:txBody>
          <a:bodyPr vert="horz" wrap="square" lIns="0" tIns="42545" rIns="0" bIns="0" rtlCol="0">
            <a:spAutoFit/>
          </a:bodyPr>
          <a:lstStyle/>
          <a:p>
            <a:pPr marL="376555" indent="-286385">
              <a:lnSpc>
                <a:spcPct val="100000"/>
              </a:lnSpc>
              <a:spcBef>
                <a:spcPts val="335"/>
              </a:spcBef>
              <a:buFont typeface="Wingdings"/>
              <a:buChar char=""/>
              <a:tabLst>
                <a:tab pos="376555" algn="l"/>
              </a:tabLst>
            </a:pP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двухкомпонентные</a:t>
            </a:r>
            <a:endParaRPr sz="1200">
              <a:latin typeface="Microsoft Sans Serif"/>
              <a:cs typeface="Microsoft Sans Serif"/>
            </a:endParaRPr>
          </a:p>
          <a:p>
            <a:pPr marL="376555" indent="-286385">
              <a:lnSpc>
                <a:spcPct val="100000"/>
              </a:lnSpc>
              <a:buFont typeface="Wingdings"/>
              <a:buChar char=""/>
              <a:tabLst>
                <a:tab pos="376555" algn="l"/>
              </a:tabLst>
            </a:pP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жесткие</a:t>
            </a:r>
            <a:endParaRPr sz="1200">
              <a:latin typeface="Microsoft Sans Serif"/>
              <a:cs typeface="Microsoft Sans Serif"/>
            </a:endParaRPr>
          </a:p>
          <a:p>
            <a:pPr marL="376555" indent="-286385">
              <a:lnSpc>
                <a:spcPct val="100000"/>
              </a:lnSpc>
              <a:buFont typeface="Wingdings"/>
              <a:buChar char=""/>
              <a:tabLst>
                <a:tab pos="376555" algn="l"/>
              </a:tabLst>
            </a:pP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химстойкие</a:t>
            </a:r>
            <a:endParaRPr sz="1200">
              <a:latin typeface="Microsoft Sans Serif"/>
              <a:cs typeface="Microsoft Sans Serif"/>
            </a:endParaRPr>
          </a:p>
          <a:p>
            <a:pPr marL="376555" indent="-286385">
              <a:lnSpc>
                <a:spcPct val="100000"/>
              </a:lnSpc>
              <a:buFont typeface="Wingdings"/>
              <a:buChar char=""/>
              <a:tabLst>
                <a:tab pos="376555" algn="l"/>
              </a:tabLst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стойкие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УФ</a:t>
            </a:r>
            <a:endParaRPr sz="1200">
              <a:latin typeface="Microsoft Sans Serif"/>
              <a:cs typeface="Microsoft Sans Serif"/>
            </a:endParaRPr>
          </a:p>
          <a:p>
            <a:pPr marL="376555" marR="694690" indent="-286385">
              <a:lnSpc>
                <a:spcPct val="100000"/>
              </a:lnSpc>
              <a:buFont typeface="Wingdings"/>
              <a:buChar char=""/>
              <a:tabLst>
                <a:tab pos="390525" algn="l"/>
              </a:tabLst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средний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интервал 	межслойной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сушки</a:t>
            </a:r>
            <a:endParaRPr sz="1200">
              <a:latin typeface="Microsoft Sans Serif"/>
              <a:cs typeface="Microsoft Sans Serif"/>
            </a:endParaRPr>
          </a:p>
          <a:p>
            <a:pPr marL="376555" marR="654050" indent="-286385">
              <a:lnSpc>
                <a:spcPct val="100000"/>
              </a:lnSpc>
              <a:buFont typeface="Wingdings"/>
              <a:buChar char=""/>
              <a:tabLst>
                <a:tab pos="390525" algn="l"/>
              </a:tabLst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основание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	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нанесения:</a:t>
            </a:r>
            <a:r>
              <a:rPr sz="1200" spc="500" dirty="0">
                <a:solidFill>
                  <a:srgbClr val="FFFFFF"/>
                </a:solidFill>
                <a:latin typeface="Microsoft Sans Serif"/>
                <a:cs typeface="Microsoft Sans Serif"/>
              </a:rPr>
              <a:t> 	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металл,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бетон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др.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09004" y="3814571"/>
            <a:ext cx="2186940" cy="1742439"/>
          </a:xfrm>
          <a:prstGeom prst="rect">
            <a:avLst/>
          </a:prstGeom>
          <a:solidFill>
            <a:srgbClr val="525252"/>
          </a:solidFill>
        </p:spPr>
        <p:txBody>
          <a:bodyPr vert="horz" wrap="square" lIns="0" tIns="43815" rIns="0" bIns="0" rtlCol="0">
            <a:spAutoFit/>
          </a:bodyPr>
          <a:lstStyle/>
          <a:p>
            <a:pPr marL="377825" indent="-286385">
              <a:lnSpc>
                <a:spcPct val="100000"/>
              </a:lnSpc>
              <a:spcBef>
                <a:spcPts val="345"/>
              </a:spcBef>
              <a:buFont typeface="Wingdings"/>
              <a:buChar char=""/>
              <a:tabLst>
                <a:tab pos="377825" algn="l"/>
              </a:tabLst>
            </a:pP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однокомпонентные</a:t>
            </a:r>
            <a:endParaRPr sz="1200">
              <a:latin typeface="Microsoft Sans Serif"/>
              <a:cs typeface="Microsoft Sans Serif"/>
            </a:endParaRPr>
          </a:p>
          <a:p>
            <a:pPr marL="377825" indent="-286385">
              <a:lnSpc>
                <a:spcPct val="100000"/>
              </a:lnSpc>
              <a:buFont typeface="Wingdings"/>
              <a:buChar char=""/>
              <a:tabLst>
                <a:tab pos="377825" algn="l"/>
              </a:tabLst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эластичные</a:t>
            </a:r>
            <a:endParaRPr sz="1200">
              <a:latin typeface="Microsoft Sans Serif"/>
              <a:cs typeface="Microsoft Sans Serif"/>
            </a:endParaRPr>
          </a:p>
          <a:p>
            <a:pPr marL="377825" indent="-286385">
              <a:lnSpc>
                <a:spcPct val="100000"/>
              </a:lnSpc>
              <a:buFont typeface="Wingdings"/>
              <a:buChar char=""/>
              <a:tabLst>
                <a:tab pos="377825" algn="l"/>
              </a:tabLst>
            </a:pP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ударопрочные</a:t>
            </a:r>
            <a:endParaRPr sz="1200">
              <a:latin typeface="Microsoft Sans Serif"/>
              <a:cs typeface="Microsoft Sans Serif"/>
            </a:endParaRPr>
          </a:p>
          <a:p>
            <a:pPr marL="377825" indent="-286385">
              <a:lnSpc>
                <a:spcPct val="100000"/>
              </a:lnSpc>
              <a:buFont typeface="Wingdings"/>
              <a:buChar char=""/>
              <a:tabLst>
                <a:tab pos="377825" algn="l"/>
              </a:tabLst>
            </a:pP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короткий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интервал</a:t>
            </a:r>
            <a:endParaRPr sz="1200">
              <a:latin typeface="Microsoft Sans Serif"/>
              <a:cs typeface="Microsoft Sans Serif"/>
            </a:endParaRPr>
          </a:p>
          <a:p>
            <a:pPr marL="39116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межслойной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сушки</a:t>
            </a:r>
            <a:endParaRPr sz="1200">
              <a:latin typeface="Microsoft Sans Serif"/>
              <a:cs typeface="Microsoft Sans Serif"/>
            </a:endParaRPr>
          </a:p>
          <a:p>
            <a:pPr marL="377825" indent="-286385">
              <a:lnSpc>
                <a:spcPct val="100000"/>
              </a:lnSpc>
              <a:buFont typeface="Wingdings"/>
              <a:buChar char=""/>
              <a:tabLst>
                <a:tab pos="377825" algn="l"/>
              </a:tabLst>
            </a:pP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стойкие</a:t>
            </a:r>
            <a:r>
              <a:rPr sz="1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УФ</a:t>
            </a:r>
            <a:endParaRPr sz="1200">
              <a:latin typeface="Microsoft Sans Serif"/>
              <a:cs typeface="Microsoft Sans Serif"/>
            </a:endParaRPr>
          </a:p>
          <a:p>
            <a:pPr marL="377825" marR="393700" indent="-287020">
              <a:lnSpc>
                <a:spcPct val="100000"/>
              </a:lnSpc>
              <a:buFont typeface="Wingdings"/>
              <a:buChar char=""/>
              <a:tabLst>
                <a:tab pos="391160" algn="l"/>
              </a:tabLst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основание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	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нанесения: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металл, 	бетон,</a:t>
            </a:r>
            <a:r>
              <a:rPr sz="1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дерево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др.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82340" y="3814571"/>
            <a:ext cx="2397760" cy="1742439"/>
          </a:xfrm>
          <a:prstGeom prst="rect">
            <a:avLst/>
          </a:prstGeom>
          <a:solidFill>
            <a:srgbClr val="525252"/>
          </a:solidFill>
        </p:spPr>
        <p:txBody>
          <a:bodyPr vert="horz" wrap="square" lIns="0" tIns="43815" rIns="0" bIns="0" rtlCol="0">
            <a:spAutoFit/>
          </a:bodyPr>
          <a:lstStyle/>
          <a:p>
            <a:pPr marL="375920" marR="656590" indent="-286385">
              <a:lnSpc>
                <a:spcPct val="100000"/>
              </a:lnSpc>
              <a:spcBef>
                <a:spcPts val="345"/>
              </a:spcBef>
              <a:buFont typeface="Wingdings"/>
              <a:buChar char=""/>
              <a:tabLst>
                <a:tab pos="389890" algn="l"/>
              </a:tabLst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одно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12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и 	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двухкомпонентные</a:t>
            </a:r>
            <a:endParaRPr sz="1200">
              <a:latin typeface="Microsoft Sans Serif"/>
              <a:cs typeface="Microsoft Sans Serif"/>
            </a:endParaRPr>
          </a:p>
          <a:p>
            <a:pPr marL="375920" indent="-286385">
              <a:lnSpc>
                <a:spcPct val="100000"/>
              </a:lnSpc>
              <a:buFont typeface="Wingdings"/>
              <a:buChar char=""/>
              <a:tabLst>
                <a:tab pos="375920" algn="l"/>
              </a:tabLst>
            </a:pP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эластичные</a:t>
            </a:r>
            <a:endParaRPr sz="1200">
              <a:latin typeface="Microsoft Sans Serif"/>
              <a:cs typeface="Microsoft Sans Serif"/>
            </a:endParaRPr>
          </a:p>
          <a:p>
            <a:pPr marL="375920" indent="-286385">
              <a:lnSpc>
                <a:spcPct val="100000"/>
              </a:lnSpc>
              <a:buFont typeface="Wingdings"/>
              <a:buChar char=""/>
              <a:tabLst>
                <a:tab pos="375920" algn="l"/>
              </a:tabLst>
            </a:pP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стойкие</a:t>
            </a:r>
            <a:r>
              <a:rPr sz="1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истиранию</a:t>
            </a:r>
            <a:endParaRPr sz="1200">
              <a:latin typeface="Microsoft Sans Serif"/>
              <a:cs typeface="Microsoft Sans Serif"/>
            </a:endParaRPr>
          </a:p>
          <a:p>
            <a:pPr marL="375920" indent="-286385">
              <a:lnSpc>
                <a:spcPct val="100000"/>
              </a:lnSpc>
              <a:buFont typeface="Wingdings"/>
              <a:buChar char=""/>
              <a:tabLst>
                <a:tab pos="375920" algn="l"/>
              </a:tabLst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длинный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интервал</a:t>
            </a:r>
            <a:endParaRPr sz="1200">
              <a:latin typeface="Microsoft Sans Serif"/>
              <a:cs typeface="Microsoft Sans Serif"/>
            </a:endParaRPr>
          </a:p>
          <a:p>
            <a:pPr marL="38989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межслойной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сушки</a:t>
            </a:r>
            <a:endParaRPr sz="1200">
              <a:latin typeface="Microsoft Sans Serif"/>
              <a:cs typeface="Microsoft Sans Serif"/>
            </a:endParaRPr>
          </a:p>
          <a:p>
            <a:pPr marL="375920" marR="501015" indent="-286385">
              <a:lnSpc>
                <a:spcPct val="100000"/>
              </a:lnSpc>
              <a:buFont typeface="Wingdings"/>
              <a:buChar char=""/>
              <a:tabLst>
                <a:tab pos="389890" algn="l"/>
              </a:tabLst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основание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	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нанесения: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металл, 	бетон,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дерево,</a:t>
            </a:r>
            <a:r>
              <a:rPr sz="1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битум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507236" y="2539619"/>
            <a:ext cx="6128385" cy="728980"/>
            <a:chOff x="1507236" y="2539619"/>
            <a:chExt cx="6128385" cy="728980"/>
          </a:xfrm>
        </p:grpSpPr>
        <p:sp>
          <p:nvSpPr>
            <p:cNvPr id="15" name="object 15"/>
            <p:cNvSpPr/>
            <p:nvPr/>
          </p:nvSpPr>
          <p:spPr>
            <a:xfrm>
              <a:off x="1507236" y="2884169"/>
              <a:ext cx="6128385" cy="375920"/>
            </a:xfrm>
            <a:custGeom>
              <a:avLst/>
              <a:gdLst/>
              <a:ahLst/>
              <a:cxnLst/>
              <a:rect l="l" t="t" r="r" b="b"/>
              <a:pathLst>
                <a:path w="6128384" h="375920">
                  <a:moveTo>
                    <a:pt x="77724" y="297688"/>
                  </a:moveTo>
                  <a:lnTo>
                    <a:pt x="51816" y="297688"/>
                  </a:lnTo>
                  <a:lnTo>
                    <a:pt x="51816" y="0"/>
                  </a:lnTo>
                  <a:lnTo>
                    <a:pt x="25908" y="0"/>
                  </a:lnTo>
                  <a:lnTo>
                    <a:pt x="25908" y="297688"/>
                  </a:lnTo>
                  <a:lnTo>
                    <a:pt x="0" y="297688"/>
                  </a:lnTo>
                  <a:lnTo>
                    <a:pt x="38862" y="375412"/>
                  </a:lnTo>
                  <a:lnTo>
                    <a:pt x="71247" y="310642"/>
                  </a:lnTo>
                  <a:lnTo>
                    <a:pt x="77724" y="297688"/>
                  </a:lnTo>
                  <a:close/>
                </a:path>
                <a:path w="6128384" h="375920">
                  <a:moveTo>
                    <a:pt x="6128004" y="297942"/>
                  </a:moveTo>
                  <a:lnTo>
                    <a:pt x="6102096" y="297942"/>
                  </a:lnTo>
                  <a:lnTo>
                    <a:pt x="6102096" y="16764"/>
                  </a:lnTo>
                  <a:lnTo>
                    <a:pt x="6076188" y="16764"/>
                  </a:lnTo>
                  <a:lnTo>
                    <a:pt x="6076188" y="297942"/>
                  </a:lnTo>
                  <a:lnTo>
                    <a:pt x="6050280" y="297942"/>
                  </a:lnTo>
                  <a:lnTo>
                    <a:pt x="6089142" y="375666"/>
                  </a:lnTo>
                  <a:lnTo>
                    <a:pt x="6121527" y="310896"/>
                  </a:lnTo>
                  <a:lnTo>
                    <a:pt x="6128004" y="297942"/>
                  </a:lnTo>
                  <a:close/>
                </a:path>
              </a:pathLst>
            </a:custGeom>
            <a:solidFill>
              <a:srgbClr val="E123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46098" y="2884170"/>
              <a:ext cx="6057900" cy="16510"/>
            </a:xfrm>
            <a:custGeom>
              <a:avLst/>
              <a:gdLst/>
              <a:ahLst/>
              <a:cxnLst/>
              <a:rect l="l" t="t" r="r" b="b"/>
              <a:pathLst>
                <a:path w="6057900" h="16510">
                  <a:moveTo>
                    <a:pt x="0" y="0"/>
                  </a:moveTo>
                  <a:lnTo>
                    <a:pt x="6057773" y="16001"/>
                  </a:lnTo>
                </a:path>
              </a:pathLst>
            </a:custGeom>
            <a:ln w="25908">
              <a:solidFill>
                <a:srgbClr val="E123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24375" y="2539619"/>
              <a:ext cx="78105" cy="728980"/>
            </a:xfrm>
            <a:custGeom>
              <a:avLst/>
              <a:gdLst/>
              <a:ahLst/>
              <a:cxnLst/>
              <a:rect l="l" t="t" r="r" b="b"/>
              <a:pathLst>
                <a:path w="78104" h="728979">
                  <a:moveTo>
                    <a:pt x="0" y="650366"/>
                  </a:moveTo>
                  <a:lnTo>
                    <a:pt x="37719" y="728598"/>
                  </a:lnTo>
                  <a:lnTo>
                    <a:pt x="71210" y="663955"/>
                  </a:lnTo>
                  <a:lnTo>
                    <a:pt x="51562" y="663955"/>
                  </a:lnTo>
                  <a:lnTo>
                    <a:pt x="25653" y="663701"/>
                  </a:lnTo>
                  <a:lnTo>
                    <a:pt x="25826" y="651382"/>
                  </a:lnTo>
                  <a:lnTo>
                    <a:pt x="25835" y="650704"/>
                  </a:lnTo>
                  <a:lnTo>
                    <a:pt x="0" y="650366"/>
                  </a:lnTo>
                  <a:close/>
                </a:path>
                <a:path w="78104" h="728979">
                  <a:moveTo>
                    <a:pt x="25835" y="650704"/>
                  </a:moveTo>
                  <a:lnTo>
                    <a:pt x="25653" y="663701"/>
                  </a:lnTo>
                  <a:lnTo>
                    <a:pt x="51562" y="663955"/>
                  </a:lnTo>
                  <a:lnTo>
                    <a:pt x="51737" y="651382"/>
                  </a:lnTo>
                  <a:lnTo>
                    <a:pt x="51742" y="651043"/>
                  </a:lnTo>
                  <a:lnTo>
                    <a:pt x="25835" y="650704"/>
                  </a:lnTo>
                  <a:close/>
                </a:path>
                <a:path w="78104" h="728979">
                  <a:moveTo>
                    <a:pt x="51742" y="651043"/>
                  </a:moveTo>
                  <a:lnTo>
                    <a:pt x="51565" y="663701"/>
                  </a:lnTo>
                  <a:lnTo>
                    <a:pt x="51562" y="663955"/>
                  </a:lnTo>
                  <a:lnTo>
                    <a:pt x="71210" y="663955"/>
                  </a:lnTo>
                  <a:lnTo>
                    <a:pt x="77724" y="651382"/>
                  </a:lnTo>
                  <a:lnTo>
                    <a:pt x="51742" y="651043"/>
                  </a:lnTo>
                  <a:close/>
                </a:path>
                <a:path w="78104" h="728979">
                  <a:moveTo>
                    <a:pt x="34925" y="0"/>
                  </a:moveTo>
                  <a:lnTo>
                    <a:pt x="25840" y="650366"/>
                  </a:lnTo>
                  <a:lnTo>
                    <a:pt x="25835" y="650704"/>
                  </a:lnTo>
                  <a:lnTo>
                    <a:pt x="51742" y="651043"/>
                  </a:lnTo>
                  <a:lnTo>
                    <a:pt x="60833" y="253"/>
                  </a:lnTo>
                  <a:lnTo>
                    <a:pt x="34925" y="0"/>
                  </a:lnTo>
                  <a:close/>
                </a:path>
              </a:pathLst>
            </a:custGeom>
            <a:solidFill>
              <a:srgbClr val="E123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4188" y="3597402"/>
            <a:ext cx="77724" cy="21907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26279" y="3588258"/>
            <a:ext cx="77724" cy="21907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5992" y="3571494"/>
            <a:ext cx="77724" cy="219074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pc="-50" dirty="0">
                <a:solidFill>
                  <a:srgbClr val="7E7E7E"/>
                </a:solidFill>
              </a:rPr>
              <a:pPr marL="38100">
                <a:lnSpc>
                  <a:spcPts val="955"/>
                </a:lnSpc>
              </a:pPr>
              <a:t>3</a:t>
            </a:fld>
            <a:endParaRPr spc="-50" dirty="0">
              <a:solidFill>
                <a:srgbClr val="7E7E7E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1667" y="660908"/>
            <a:ext cx="27889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181818"/>
                </a:solidFill>
                <a:latin typeface="Arial"/>
                <a:cs typeface="Arial"/>
              </a:rPr>
              <a:t>Линейка</a:t>
            </a:r>
            <a:r>
              <a:rPr sz="1500" b="1" spc="-9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81818"/>
                </a:solidFill>
                <a:latin typeface="Arial"/>
                <a:cs typeface="Arial"/>
              </a:rPr>
              <a:t>Материалов</a:t>
            </a:r>
            <a:r>
              <a:rPr sz="1500" b="1" spc="-3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81818"/>
                </a:solidFill>
                <a:latin typeface="Arial"/>
                <a:cs typeface="Arial"/>
              </a:rPr>
              <a:t>TAIKOR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14409" y="6471310"/>
            <a:ext cx="82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solidFill>
                  <a:srgbClr val="7E7E7E"/>
                </a:solidFill>
                <a:latin typeface="Arial MT"/>
                <a:cs typeface="Arial MT"/>
              </a:rPr>
              <a:t>4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93647" y="5393435"/>
            <a:ext cx="7687309" cy="1239520"/>
            <a:chOff x="993647" y="5393435"/>
            <a:chExt cx="7687309" cy="12395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647" y="5393435"/>
              <a:ext cx="1089660" cy="10911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647" y="5939027"/>
              <a:ext cx="691896" cy="6934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3267" y="5565647"/>
              <a:ext cx="1065276" cy="1066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3367" y="5565647"/>
              <a:ext cx="1066800" cy="10668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8927" y="5550407"/>
              <a:ext cx="1082039" cy="10820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20539" y="5393435"/>
              <a:ext cx="1091184" cy="109118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20539" y="5939027"/>
              <a:ext cx="693420" cy="6934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42076" y="5393435"/>
              <a:ext cx="1089659" cy="109118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03136" y="5393435"/>
              <a:ext cx="1091183" cy="109118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03136" y="5939027"/>
              <a:ext cx="693420" cy="6934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95471" y="5393435"/>
              <a:ext cx="1091184" cy="109118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32047" y="5939027"/>
              <a:ext cx="693420" cy="6934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91043" y="5393435"/>
              <a:ext cx="1089659" cy="1091183"/>
            </a:xfrm>
            <a:prstGeom prst="rect">
              <a:avLst/>
            </a:prstGeom>
          </p:spPr>
        </p:pic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1719707" y="1418856"/>
          <a:ext cx="6711315" cy="4090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6880"/>
                <a:gridCol w="5004435"/>
              </a:tblGrid>
              <a:tr h="3365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Материалы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solidFill>
                      <a:srgbClr val="E1231C"/>
                    </a:solidFill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Назначение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solidFill>
                      <a:srgbClr val="E1231C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200" spc="-1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TAIKOR</a:t>
                      </a:r>
                      <a:r>
                        <a:rPr sz="1200" spc="-35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Primer</a:t>
                      </a:r>
                      <a:r>
                        <a:rPr sz="1200" spc="-55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5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150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200" spc="-2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Двухкомпонентный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 эпоксидный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грунт для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металла</a:t>
                      </a:r>
                      <a:r>
                        <a:rPr sz="1200" spc="-45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бетона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/>
                </a:tc>
              </a:tr>
              <a:tr h="437515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200" spc="-1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TAIKOR</a:t>
                      </a:r>
                      <a:r>
                        <a:rPr sz="1200" spc="-55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4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Top</a:t>
                      </a:r>
                      <a:r>
                        <a:rPr sz="1200" spc="-45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5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425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23189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42240" marR="5334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spc="-25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Двухкомпонентное</a:t>
                      </a:r>
                      <a:r>
                        <a:rPr sz="1200" spc="-15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6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УФ</a:t>
                      </a:r>
                      <a:r>
                        <a:rPr sz="1200" spc="-6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стойкое</a:t>
                      </a:r>
                      <a:r>
                        <a:rPr sz="1200" spc="-25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защитное покрытие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(ПУ),</a:t>
                      </a:r>
                      <a:r>
                        <a:rPr sz="1200" spc="5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металла</a:t>
                      </a:r>
                      <a:r>
                        <a:rPr sz="1200" spc="-3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 бетона</a:t>
                      </a:r>
                      <a:r>
                        <a:rPr sz="1200" spc="-4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(20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25</a:t>
                      </a:r>
                      <a:r>
                        <a:rPr sz="1200" spc="-25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лет</a:t>
                      </a:r>
                      <a:r>
                        <a:rPr sz="1200" spc="-2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системе</a:t>
                      </a:r>
                      <a:r>
                        <a:rPr sz="1200" spc="-15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200" spc="-15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грунтом</a:t>
                      </a:r>
                      <a:r>
                        <a:rPr sz="1200" spc="-5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Primer</a:t>
                      </a:r>
                      <a:r>
                        <a:rPr sz="1200" spc="-35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150)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solidFill>
                      <a:srgbClr val="F1F1F1"/>
                    </a:solidFill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6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TAIKOR</a:t>
                      </a:r>
                      <a:r>
                        <a:rPr sz="1600" b="1" spc="-8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Primer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600" b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210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53035" marB="0"/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b="1" spc="-3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Грунт-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пропитка</a:t>
                      </a:r>
                      <a:r>
                        <a:rPr sz="1600" b="1" spc="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600" b="1" spc="-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бетона, на</a:t>
                      </a:r>
                      <a:r>
                        <a:rPr sz="1600" b="1" spc="-3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основе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42240" marR="70802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преполимера</a:t>
                      </a:r>
                      <a:r>
                        <a:rPr sz="1600" b="1" spc="-5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(ПУ)</a:t>
                      </a:r>
                      <a:r>
                        <a:rPr sz="1600" b="1" spc="-6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(самостоятельная</a:t>
                      </a:r>
                      <a:r>
                        <a:rPr sz="1600" b="1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для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полов</a:t>
                      </a:r>
                      <a:r>
                        <a:rPr sz="1600" b="1" spc="-4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или</a:t>
                      </a:r>
                      <a:r>
                        <a:rPr sz="1600" b="1" spc="-5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грунт</a:t>
                      </a:r>
                      <a:r>
                        <a:rPr sz="1600" b="1" spc="-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под</a:t>
                      </a:r>
                      <a:r>
                        <a:rPr sz="1600" b="1" spc="-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Elastic</a:t>
                      </a:r>
                      <a:r>
                        <a:rPr sz="1600" b="1" spc="-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300)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115" marB="0"/>
                </a:tc>
              </a:tr>
              <a:tr h="559435">
                <a:tc>
                  <a:txBody>
                    <a:bodyPr/>
                    <a:lstStyle/>
                    <a:p>
                      <a:pPr marL="89535" marR="1346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TAIKOR</a:t>
                      </a:r>
                      <a:r>
                        <a:rPr sz="1600" b="1" spc="-8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Elastic </a:t>
                      </a:r>
                      <a:r>
                        <a:rPr sz="1600" b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42240" marR="3822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Эластичная</a:t>
                      </a:r>
                      <a:r>
                        <a:rPr sz="1600" b="1" spc="-4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гидроизоляция</a:t>
                      </a:r>
                      <a:r>
                        <a:rPr sz="1600" b="1" spc="-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(эластичность</a:t>
                      </a:r>
                      <a:r>
                        <a:rPr sz="1600" b="1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≥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400%),</a:t>
                      </a:r>
                      <a:r>
                        <a:rPr sz="1600" b="1" spc="-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1600" b="1" spc="-7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основе</a:t>
                      </a:r>
                      <a:r>
                        <a:rPr sz="1600" b="1" spc="-5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преполимера</a:t>
                      </a:r>
                      <a:r>
                        <a:rPr sz="1600" b="1" spc="-4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(ПУ)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F1F1F1"/>
                    </a:solidFill>
                  </a:tcPr>
                </a:tc>
              </a:tr>
              <a:tr h="620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TAIKOR</a:t>
                      </a:r>
                      <a:r>
                        <a:rPr sz="1200" spc="-6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4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Top</a:t>
                      </a:r>
                      <a:r>
                        <a:rPr sz="1200" spc="-45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5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470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142240" marR="23304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200" spc="-65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УФ</a:t>
                      </a:r>
                      <a:r>
                        <a:rPr sz="1200" spc="-65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стойкая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антикоррозионная</a:t>
                      </a:r>
                      <a:r>
                        <a:rPr sz="1200" spc="5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грунт</a:t>
                      </a:r>
                      <a:r>
                        <a:rPr sz="1200" spc="-2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эмаль,</a:t>
                      </a:r>
                      <a:r>
                        <a:rPr sz="1200" spc="25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алкидно</a:t>
                      </a:r>
                      <a:r>
                        <a:rPr sz="1200" spc="-2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уретановая,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10-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15</a:t>
                      </a:r>
                      <a:r>
                        <a:rPr sz="1200" spc="-35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3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лет,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sz="1200" spc="1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металла</a:t>
                      </a:r>
                      <a:r>
                        <a:rPr sz="1200" spc="-15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бетона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3825" marB="0"/>
                </a:tc>
              </a:tr>
              <a:tr h="620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TAIKOR</a:t>
                      </a:r>
                      <a:r>
                        <a:rPr sz="1200" spc="-6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4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Top</a:t>
                      </a:r>
                      <a:r>
                        <a:rPr sz="1200" spc="-45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5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440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42240" marR="41783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200" spc="-25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Двухкомпонентная</a:t>
                      </a:r>
                      <a:r>
                        <a:rPr sz="1200" spc="15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эпоксидная</a:t>
                      </a:r>
                      <a:r>
                        <a:rPr sz="1200" spc="3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грунт</a:t>
                      </a:r>
                      <a:r>
                        <a:rPr sz="1200" spc="-2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эмаль</a:t>
                      </a:r>
                      <a:r>
                        <a:rPr sz="1200" spc="25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sz="1200" spc="45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резервуаров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с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питьевой</a:t>
                      </a:r>
                      <a:r>
                        <a:rPr sz="1200" spc="-35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водой</a:t>
                      </a:r>
                      <a:r>
                        <a:rPr sz="1200" spc="-3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-25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пищевыми</a:t>
                      </a:r>
                      <a:r>
                        <a:rPr sz="1200" spc="-25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продуктами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3825" marB="0">
                    <a:solidFill>
                      <a:srgbClr val="F1F1F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200" spc="-1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TAIKOR</a:t>
                      </a:r>
                      <a:r>
                        <a:rPr sz="1200" spc="-55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4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Top</a:t>
                      </a:r>
                      <a:r>
                        <a:rPr sz="1200" spc="-45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5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490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23825" marB="0"/>
                </a:tc>
                <a:tc>
                  <a:txBody>
                    <a:bodyPr/>
                    <a:lstStyle/>
                    <a:p>
                      <a:pPr marL="142240" marR="7639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spc="-25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Двухкомпонентная</a:t>
                      </a:r>
                      <a:r>
                        <a:rPr sz="1200" spc="5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эпоксидная</a:t>
                      </a:r>
                      <a:r>
                        <a:rPr sz="1200" spc="2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грунт</a:t>
                      </a:r>
                      <a:r>
                        <a:rPr sz="1200" spc="-2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эмаль</a:t>
                      </a:r>
                      <a:r>
                        <a:rPr sz="1200" spc="15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sz="1200" spc="35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Microsoft Sans Serif"/>
                          <a:cs typeface="Microsoft Sans Serif"/>
                        </a:rPr>
                        <a:t>емкостей нефтепродуктами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1590" marB="0"/>
                </a:tc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1481327" y="1845564"/>
            <a:ext cx="125095" cy="605155"/>
          </a:xfrm>
          <a:custGeom>
            <a:avLst/>
            <a:gdLst/>
            <a:ahLst/>
            <a:cxnLst/>
            <a:rect l="l" t="t" r="r" b="b"/>
            <a:pathLst>
              <a:path w="125094" h="605155">
                <a:moveTo>
                  <a:pt x="124968" y="605027"/>
                </a:moveTo>
                <a:lnTo>
                  <a:pt x="100631" y="602751"/>
                </a:lnTo>
                <a:lnTo>
                  <a:pt x="80772" y="596534"/>
                </a:lnTo>
                <a:lnTo>
                  <a:pt x="67389" y="587293"/>
                </a:lnTo>
                <a:lnTo>
                  <a:pt x="62484" y="575945"/>
                </a:lnTo>
                <a:lnTo>
                  <a:pt x="62484" y="350393"/>
                </a:lnTo>
                <a:lnTo>
                  <a:pt x="57578" y="339117"/>
                </a:lnTo>
                <a:lnTo>
                  <a:pt x="44196" y="329914"/>
                </a:lnTo>
                <a:lnTo>
                  <a:pt x="24336" y="323711"/>
                </a:lnTo>
                <a:lnTo>
                  <a:pt x="0" y="321437"/>
                </a:lnTo>
                <a:lnTo>
                  <a:pt x="24336" y="319143"/>
                </a:lnTo>
                <a:lnTo>
                  <a:pt x="44196" y="312896"/>
                </a:lnTo>
                <a:lnTo>
                  <a:pt x="57578" y="303649"/>
                </a:lnTo>
                <a:lnTo>
                  <a:pt x="62484" y="292353"/>
                </a:lnTo>
                <a:lnTo>
                  <a:pt x="62484" y="29083"/>
                </a:lnTo>
                <a:lnTo>
                  <a:pt x="67389" y="17734"/>
                </a:lnTo>
                <a:lnTo>
                  <a:pt x="80772" y="8493"/>
                </a:lnTo>
                <a:lnTo>
                  <a:pt x="100631" y="2276"/>
                </a:lnTo>
                <a:lnTo>
                  <a:pt x="124968" y="0"/>
                </a:lnTo>
              </a:path>
            </a:pathLst>
          </a:custGeom>
          <a:ln w="9143">
            <a:solidFill>
              <a:srgbClr val="17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47089" y="3533013"/>
            <a:ext cx="508000" cy="2749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163195">
              <a:lnSpc>
                <a:spcPct val="103800"/>
              </a:lnSpc>
              <a:spcBef>
                <a:spcPts val="65"/>
              </a:spcBef>
            </a:pPr>
            <a:r>
              <a:rPr sz="800" b="1" spc="-20" dirty="0">
                <a:solidFill>
                  <a:srgbClr val="181818"/>
                </a:solidFill>
                <a:latin typeface="Arial"/>
                <a:cs typeface="Arial"/>
              </a:rPr>
              <a:t>МОНО </a:t>
            </a:r>
            <a:r>
              <a:rPr sz="800" b="1" spc="-10" dirty="0">
                <a:solidFill>
                  <a:srgbClr val="181818"/>
                </a:solidFill>
                <a:latin typeface="Arial"/>
                <a:cs typeface="Arial"/>
              </a:rPr>
              <a:t>ПРОДУКТ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77874" y="4147820"/>
            <a:ext cx="508000" cy="2749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162560">
              <a:lnSpc>
                <a:spcPct val="103800"/>
              </a:lnSpc>
              <a:spcBef>
                <a:spcPts val="65"/>
              </a:spcBef>
            </a:pPr>
            <a:r>
              <a:rPr sz="800" b="1" spc="-20" dirty="0">
                <a:solidFill>
                  <a:srgbClr val="181818"/>
                </a:solidFill>
                <a:latin typeface="Arial"/>
                <a:cs typeface="Arial"/>
              </a:rPr>
              <a:t>МОНО </a:t>
            </a:r>
            <a:r>
              <a:rPr sz="800" b="1" spc="-10" dirty="0">
                <a:solidFill>
                  <a:srgbClr val="181818"/>
                </a:solidFill>
                <a:latin typeface="Arial"/>
                <a:cs typeface="Arial"/>
              </a:rPr>
              <a:t>ПРОДУКТ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77874" y="4704715"/>
            <a:ext cx="508000" cy="2749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162560">
              <a:lnSpc>
                <a:spcPct val="104000"/>
              </a:lnSpc>
              <a:spcBef>
                <a:spcPts val="65"/>
              </a:spcBef>
            </a:pPr>
            <a:r>
              <a:rPr sz="800" b="1" spc="-20" dirty="0">
                <a:solidFill>
                  <a:srgbClr val="181818"/>
                </a:solidFill>
                <a:latin typeface="Arial"/>
                <a:cs typeface="Arial"/>
              </a:rPr>
              <a:t>МОНО </a:t>
            </a:r>
            <a:r>
              <a:rPr sz="800" b="1" spc="-10" dirty="0">
                <a:solidFill>
                  <a:srgbClr val="181818"/>
                </a:solidFill>
                <a:latin typeface="Arial"/>
                <a:cs typeface="Arial"/>
              </a:rPr>
              <a:t>ПРОДУКТ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1519" y="2608326"/>
            <a:ext cx="508000" cy="2749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162560">
              <a:lnSpc>
                <a:spcPct val="103699"/>
              </a:lnSpc>
              <a:spcBef>
                <a:spcPts val="65"/>
              </a:spcBef>
            </a:pPr>
            <a:r>
              <a:rPr sz="800" b="1" spc="-20" dirty="0">
                <a:solidFill>
                  <a:srgbClr val="181818"/>
                </a:solidFill>
                <a:latin typeface="Arial"/>
                <a:cs typeface="Arial"/>
              </a:rPr>
              <a:t>МОНО </a:t>
            </a:r>
            <a:r>
              <a:rPr sz="800" b="1" spc="-10" dirty="0">
                <a:solidFill>
                  <a:srgbClr val="181818"/>
                </a:solidFill>
                <a:latin typeface="Arial"/>
                <a:cs typeface="Arial"/>
              </a:rPr>
              <a:t>ПРОДУКТ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9968" y="2611374"/>
            <a:ext cx="24384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25" dirty="0">
                <a:solidFill>
                  <a:srgbClr val="E1231C"/>
                </a:solidFill>
                <a:latin typeface="Arial"/>
                <a:cs typeface="Arial"/>
              </a:rPr>
              <a:t>ИЛИ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01980" y="2546604"/>
            <a:ext cx="158750" cy="836930"/>
          </a:xfrm>
          <a:custGeom>
            <a:avLst/>
            <a:gdLst/>
            <a:ahLst/>
            <a:cxnLst/>
            <a:rect l="l" t="t" r="r" b="b"/>
            <a:pathLst>
              <a:path w="158750" h="836929">
                <a:moveTo>
                  <a:pt x="158496" y="836676"/>
                </a:moveTo>
                <a:lnTo>
                  <a:pt x="127650" y="833778"/>
                </a:lnTo>
                <a:lnTo>
                  <a:pt x="102460" y="825881"/>
                </a:lnTo>
                <a:lnTo>
                  <a:pt x="85476" y="814173"/>
                </a:lnTo>
                <a:lnTo>
                  <a:pt x="79248" y="799846"/>
                </a:lnTo>
                <a:lnTo>
                  <a:pt x="79248" y="481330"/>
                </a:lnTo>
                <a:lnTo>
                  <a:pt x="73019" y="466929"/>
                </a:lnTo>
                <a:lnTo>
                  <a:pt x="56035" y="455183"/>
                </a:lnTo>
                <a:lnTo>
                  <a:pt x="30845" y="447272"/>
                </a:lnTo>
                <a:lnTo>
                  <a:pt x="0" y="444373"/>
                </a:lnTo>
                <a:lnTo>
                  <a:pt x="30845" y="441475"/>
                </a:lnTo>
                <a:lnTo>
                  <a:pt x="56035" y="433578"/>
                </a:lnTo>
                <a:lnTo>
                  <a:pt x="73019" y="421870"/>
                </a:lnTo>
                <a:lnTo>
                  <a:pt x="79248" y="407543"/>
                </a:lnTo>
                <a:lnTo>
                  <a:pt x="79248" y="36830"/>
                </a:lnTo>
                <a:lnTo>
                  <a:pt x="85476" y="22502"/>
                </a:lnTo>
                <a:lnTo>
                  <a:pt x="102460" y="10795"/>
                </a:lnTo>
                <a:lnTo>
                  <a:pt x="127650" y="2897"/>
                </a:lnTo>
                <a:lnTo>
                  <a:pt x="158496" y="0"/>
                </a:lnTo>
              </a:path>
            </a:pathLst>
          </a:custGeom>
          <a:ln w="9144">
            <a:solidFill>
              <a:srgbClr val="17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734" y="183641"/>
            <a:ext cx="512635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>
                <a:latin typeface="Calibri Light"/>
                <a:cs typeface="Calibri Light"/>
              </a:rPr>
              <a:t>ЗАЩИТНЫЕ</a:t>
            </a:r>
            <a:r>
              <a:rPr spc="-95" dirty="0">
                <a:latin typeface="Calibri Light"/>
                <a:cs typeface="Calibri Light"/>
              </a:rPr>
              <a:t> </a:t>
            </a:r>
            <a:r>
              <a:rPr spc="-40" dirty="0">
                <a:latin typeface="Calibri Light"/>
                <a:cs typeface="Calibri Light"/>
              </a:rPr>
              <a:t>СИСТЕМЫ</a:t>
            </a:r>
            <a:r>
              <a:rPr spc="-110" dirty="0">
                <a:latin typeface="Calibri Light"/>
                <a:cs typeface="Calibri Light"/>
              </a:rPr>
              <a:t> </a:t>
            </a:r>
            <a:r>
              <a:rPr spc="-70" dirty="0">
                <a:latin typeface="Calibri Light"/>
                <a:cs typeface="Calibri Light"/>
              </a:rPr>
              <a:t>TAIKOR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1000" y="862177"/>
          <a:ext cx="8686800" cy="4404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6185"/>
                <a:gridCol w="6190615"/>
              </a:tblGrid>
              <a:tr h="225425">
                <a:tc>
                  <a:txBody>
                    <a:bodyPr/>
                    <a:lstStyle/>
                    <a:p>
                      <a:pPr marL="63881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НАЗВАНИЕ</a:t>
                      </a:r>
                      <a:r>
                        <a:rPr sz="12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СИСТЕМЫ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solidFill>
                      <a:srgbClr val="E0221C"/>
                    </a:solidFill>
                  </a:tcPr>
                </a:tc>
                <a:tc>
                  <a:txBody>
                    <a:bodyPr/>
                    <a:lstStyle/>
                    <a:p>
                      <a:pPr marL="121031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ОПИСАНИЕ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solidFill>
                      <a:srgbClr val="E0221C"/>
                    </a:solidFill>
                  </a:tcPr>
                </a:tc>
              </a:tr>
              <a:tr h="1296035">
                <a:tc>
                  <a:txBody>
                    <a:bodyPr/>
                    <a:lstStyle/>
                    <a:p>
                      <a:pPr marL="69850" marR="931544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ТН-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ПОЛ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ТАЙКОР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Лайт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ТН-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ПОЛ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ТАЙКОР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Декор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ТН-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ПОЛ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ТАЙКОР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Кварц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ТН-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Трибуна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ТАЙКОР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ТН-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ПОЛ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ТАЙКОР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Барьер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ТН-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ПОЛ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ТАЙКОР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Барьер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Лайт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46990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Пропитка</a:t>
                      </a:r>
                      <a:r>
                        <a:rPr sz="1200" spc="-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бетона</a:t>
                      </a:r>
                      <a:r>
                        <a:rPr sz="1200" spc="-6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3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TAIKOR</a:t>
                      </a:r>
                      <a:r>
                        <a:rPr sz="1200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Primer</a:t>
                      </a:r>
                      <a:r>
                        <a:rPr sz="1200" spc="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210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699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Окраска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6990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Шероховатый</a:t>
                      </a:r>
                      <a:r>
                        <a:rPr sz="1200" spc="-4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износостойкий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69900" marR="288988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Кварц</a:t>
                      </a:r>
                      <a:r>
                        <a:rPr sz="1200" spc="-6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200" spc="-4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горизонталь</a:t>
                      </a:r>
                      <a:r>
                        <a:rPr sz="1200" spc="-6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200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Декор</a:t>
                      </a:r>
                      <a:r>
                        <a:rPr sz="1200" spc="-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200" spc="-4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вертикаль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Гидроизоляция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под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стяжку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66725">
                        <a:lnSpc>
                          <a:spcPct val="100000"/>
                        </a:lnSpc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Гидроизоляция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под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плитку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</a:tr>
              <a:tr h="847725">
                <a:tc>
                  <a:txBody>
                    <a:bodyPr/>
                    <a:lstStyle/>
                    <a:p>
                      <a:pPr marL="53340" marR="869950">
                        <a:lnSpc>
                          <a:spcPts val="1630"/>
                        </a:lnSpc>
                        <a:spcBef>
                          <a:spcPts val="40"/>
                        </a:spcBef>
                      </a:pP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ТН-РЕЗЕРВУАР</a:t>
                      </a:r>
                      <a:r>
                        <a:rPr sz="1200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ХимПроф ТН-РЕЗЕРВУАР</a:t>
                      </a:r>
                      <a:r>
                        <a:rPr sz="1200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Лайф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ТН-РЕЗЕРВУАР</a:t>
                      </a:r>
                      <a:r>
                        <a:rPr sz="1200" spc="-4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Ультра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1936114">
                        <a:lnSpc>
                          <a:spcPts val="163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Для</a:t>
                      </a:r>
                      <a:r>
                        <a:rPr sz="120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нефтепродуктов,</a:t>
                      </a:r>
                      <a:r>
                        <a:rPr sz="1200" spc="-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водоподготовки,</a:t>
                      </a:r>
                      <a:r>
                        <a:rPr sz="12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с/х</a:t>
                      </a:r>
                      <a:r>
                        <a:rPr sz="120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другой</a:t>
                      </a:r>
                      <a:r>
                        <a:rPr sz="1200" spc="-3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химии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Питьевая</a:t>
                      </a:r>
                      <a:r>
                        <a:rPr sz="1200" spc="-4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вода</a:t>
                      </a:r>
                      <a:r>
                        <a:rPr sz="1200" spc="-4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4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пищевые</a:t>
                      </a:r>
                      <a:r>
                        <a:rPr sz="1200" spc="-4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продукты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699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Эластичное</a:t>
                      </a:r>
                      <a:r>
                        <a:rPr sz="12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покрытие</a:t>
                      </a:r>
                      <a:r>
                        <a:rPr sz="120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для</a:t>
                      </a: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резервуаров</a:t>
                      </a:r>
                      <a:r>
                        <a:rPr sz="1200" spc="-4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невысокой</a:t>
                      </a:r>
                      <a:r>
                        <a:rPr sz="12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хим.</a:t>
                      </a: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нагрузкой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solidFill>
                      <a:srgbClr val="D9D9D9"/>
                    </a:solidFill>
                  </a:tcPr>
                </a:tc>
              </a:tr>
              <a:tr h="652145">
                <a:tc>
                  <a:txBody>
                    <a:bodyPr/>
                    <a:lstStyle/>
                    <a:p>
                      <a:pPr marL="53340">
                        <a:lnSpc>
                          <a:spcPts val="1325"/>
                        </a:lnSpc>
                      </a:pP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ТН-АНТИКОР</a:t>
                      </a:r>
                      <a:r>
                        <a:rPr sz="1200" spc="-3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Мост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ТН-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АНТИКОР</a:t>
                      </a:r>
                      <a:r>
                        <a:rPr sz="1200" spc="-4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Топ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ТН-АНТИКОР</a:t>
                      </a:r>
                      <a:r>
                        <a:rPr sz="1200" spc="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Ультра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900">
                        <a:lnSpc>
                          <a:spcPts val="1325"/>
                        </a:lnSpc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Окраска</a:t>
                      </a:r>
                      <a:r>
                        <a:rPr sz="1200" spc="-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МК</a:t>
                      </a:r>
                      <a:r>
                        <a:rPr sz="1200" spc="-4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более</a:t>
                      </a:r>
                      <a:r>
                        <a:rPr sz="1200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25</a:t>
                      </a:r>
                      <a:r>
                        <a:rPr sz="1200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лет,</a:t>
                      </a:r>
                      <a:r>
                        <a:rPr sz="1200" spc="-4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spc="-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цинковым</a:t>
                      </a:r>
                      <a:r>
                        <a:rPr sz="120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грунтом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69900" marR="2616835">
                        <a:lnSpc>
                          <a:spcPts val="1700"/>
                        </a:lnSpc>
                        <a:spcBef>
                          <a:spcPts val="90"/>
                        </a:spcBef>
                      </a:pP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Окраска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МК</a:t>
                      </a:r>
                      <a:r>
                        <a:rPr sz="1200" spc="-3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20-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25</a:t>
                      </a:r>
                      <a:r>
                        <a:rPr sz="1200" spc="-4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лет,</a:t>
                      </a:r>
                      <a:r>
                        <a:rPr sz="1200" spc="-5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эпокси-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грунт</a:t>
                      </a:r>
                      <a:r>
                        <a:rPr sz="1200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200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ПУ</a:t>
                      </a:r>
                      <a:r>
                        <a:rPr sz="12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финиш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Окраска</a:t>
                      </a:r>
                      <a:r>
                        <a:rPr sz="12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МК</a:t>
                      </a:r>
                      <a:r>
                        <a:rPr sz="120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10-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sz="120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лет,</a:t>
                      </a:r>
                      <a:r>
                        <a:rPr sz="1200" spc="-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слоя</a:t>
                      </a:r>
                      <a:r>
                        <a:rPr sz="1200" spc="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грунт-</a:t>
                      </a:r>
                      <a:r>
                        <a:rPr sz="120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эмали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579755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spc="-3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ТН-</a:t>
                      </a:r>
                      <a:r>
                        <a:rPr sz="1200" spc="-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ЗАЩИТА</a:t>
                      </a:r>
                      <a:r>
                        <a:rPr sz="12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ЖБ</a:t>
                      </a:r>
                      <a:r>
                        <a:rPr sz="1200" spc="-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ТАЙКОР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ТН-</a:t>
                      </a:r>
                      <a:r>
                        <a:rPr sz="120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ЗАЩИТА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ЖБ</a:t>
                      </a:r>
                      <a:r>
                        <a:rPr sz="120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ТАЙКОР</a:t>
                      </a:r>
                      <a:r>
                        <a:rPr sz="12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Лайт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260985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Окраска</a:t>
                      </a:r>
                      <a:r>
                        <a:rPr sz="1200" spc="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МК</a:t>
                      </a:r>
                      <a:r>
                        <a:rPr sz="12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20-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25</a:t>
                      </a:r>
                      <a:r>
                        <a:rPr sz="1200" spc="-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лет,</a:t>
                      </a:r>
                      <a:r>
                        <a:rPr sz="1200" spc="-3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эпокси-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грунт</a:t>
                      </a:r>
                      <a:r>
                        <a:rPr sz="1200" spc="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2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ПУ</a:t>
                      </a:r>
                      <a:r>
                        <a:rPr sz="1200" spc="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финиш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Окраска</a:t>
                      </a:r>
                      <a:r>
                        <a:rPr sz="1200" spc="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МК</a:t>
                      </a:r>
                      <a:r>
                        <a:rPr sz="1200" spc="-3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10-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sz="1200" spc="-3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лет,</a:t>
                      </a:r>
                      <a:r>
                        <a:rPr sz="1200" spc="-4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слоя</a:t>
                      </a:r>
                      <a:r>
                        <a:rPr sz="1200" spc="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грунт-</a:t>
                      </a:r>
                      <a:r>
                        <a:rPr sz="1200" spc="-5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эмали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solidFill>
                      <a:srgbClr val="D9D9D9"/>
                    </a:solidFill>
                  </a:tcPr>
                </a:tc>
              </a:tr>
              <a:tr h="80391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ТН-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КРОВЛЯ</a:t>
                      </a:r>
                      <a:r>
                        <a:rPr sz="1200" spc="-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ТАЙКОР</a:t>
                      </a:r>
                      <a:r>
                        <a:rPr sz="120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Стандарт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200" b="1" u="sng" spc="-1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ТН-</a:t>
                      </a:r>
                      <a:r>
                        <a:rPr sz="1200" b="1" u="sng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КРОВЛЯ</a:t>
                      </a:r>
                      <a:r>
                        <a:rPr sz="1200" b="1" u="sng" spc="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u="sng" spc="-3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Ремонт </a:t>
                      </a:r>
                      <a:r>
                        <a:rPr sz="1200" b="1" u="sng" spc="-5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Б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970" marB="0"/>
                </a:tc>
                <a:tc>
                  <a:txBody>
                    <a:bodyPr/>
                    <a:lstStyle/>
                    <a:p>
                      <a:pPr marL="4699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Новые</a:t>
                      </a:r>
                      <a:r>
                        <a:rPr sz="1200" spc="-5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кровли.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69900">
                        <a:lnSpc>
                          <a:spcPts val="1420"/>
                        </a:lnSpc>
                      </a:pPr>
                      <a:r>
                        <a:rPr sz="1200" b="1" u="sng" spc="-1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Ремонт</a:t>
                      </a:r>
                      <a:r>
                        <a:rPr sz="1200" b="1" u="sng" spc="-3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u="sng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1200" b="1" u="sng" spc="-1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u="sng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старому</a:t>
                      </a:r>
                      <a:r>
                        <a:rPr sz="1200" b="1" u="sng" spc="-3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u="sng" spc="-1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битумному</a:t>
                      </a:r>
                      <a:r>
                        <a:rPr sz="1200" b="1" u="sng" spc="-3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u="sng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ковру</a:t>
                      </a:r>
                      <a:r>
                        <a:rPr sz="1200" b="1" u="sng" spc="-2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u="sng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u="sng" spc="-2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u="sng" spc="-2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ПВХ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69900">
                        <a:lnSpc>
                          <a:spcPts val="1380"/>
                        </a:lnSpc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ГИ</a:t>
                      </a:r>
                      <a:r>
                        <a:rPr sz="1200" spc="-5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под</a:t>
                      </a:r>
                      <a:r>
                        <a:rPr sz="1200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стяжку</a:t>
                      </a:r>
                      <a:r>
                        <a:rPr sz="1200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4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плитку,</a:t>
                      </a:r>
                      <a:r>
                        <a:rPr sz="120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ГИ</a:t>
                      </a:r>
                      <a:r>
                        <a:rPr sz="1200" spc="-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свай.</a:t>
                      </a:r>
                      <a:r>
                        <a:rPr sz="1200" spc="-3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Подпорных</a:t>
                      </a:r>
                      <a:r>
                        <a:rPr sz="1200" spc="-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стен,</a:t>
                      </a:r>
                      <a:r>
                        <a:rPr sz="1200" spc="-4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цоколей,</a:t>
                      </a:r>
                      <a:r>
                        <a:rPr sz="120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емкостей</a:t>
                      </a:r>
                      <a:r>
                        <a:rPr sz="1200" spc="-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3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т.д.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3660" y="5911596"/>
            <a:ext cx="414527" cy="4114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2168" y="5911596"/>
            <a:ext cx="413004" cy="41148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51120" y="5897879"/>
            <a:ext cx="393191" cy="39166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218691" y="5997041"/>
            <a:ext cx="11734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171717"/>
                </a:solidFill>
                <a:latin typeface="Calibri"/>
                <a:cs typeface="Calibri"/>
              </a:rPr>
              <a:t>Простые</a:t>
            </a:r>
            <a:r>
              <a:rPr sz="1200" b="1" spc="-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71717"/>
                </a:solidFill>
                <a:latin typeface="Calibri"/>
                <a:cs typeface="Calibri"/>
              </a:rPr>
              <a:t>системы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5380" y="6020816"/>
            <a:ext cx="1143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171717"/>
                </a:solidFill>
                <a:latin typeface="Calibri"/>
                <a:cs typeface="Calibri"/>
              </a:rPr>
              <a:t>Универсальность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26983" y="6020816"/>
            <a:ext cx="809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171717"/>
                </a:solidFill>
                <a:latin typeface="Calibri"/>
                <a:cs typeface="Calibri"/>
              </a:rPr>
              <a:t>надежность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54755" y="5933947"/>
            <a:ext cx="1620520" cy="33528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ct val="69200"/>
              </a:lnSpc>
              <a:spcBef>
                <a:spcPts val="540"/>
              </a:spcBef>
            </a:pPr>
            <a:r>
              <a:rPr sz="1200" b="1" spc="-20" dirty="0">
                <a:solidFill>
                  <a:srgbClr val="171717"/>
                </a:solidFill>
                <a:latin typeface="Calibri"/>
                <a:cs typeface="Calibri"/>
              </a:rPr>
              <a:t>Применение</a:t>
            </a:r>
            <a:r>
              <a:rPr sz="1200" b="1" spc="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171717"/>
                </a:solidFill>
                <a:latin typeface="Calibri"/>
                <a:cs typeface="Calibri"/>
              </a:rPr>
              <a:t>зимой </a:t>
            </a:r>
            <a:r>
              <a:rPr sz="1200" b="1" spc="-10" dirty="0">
                <a:solidFill>
                  <a:srgbClr val="171717"/>
                </a:solidFill>
                <a:latin typeface="Calibri"/>
                <a:cs typeface="Calibri"/>
              </a:rPr>
              <a:t>(полы,</a:t>
            </a:r>
            <a:r>
              <a:rPr sz="12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71717"/>
                </a:solidFill>
                <a:latin typeface="Calibri"/>
                <a:cs typeface="Calibri"/>
              </a:rPr>
              <a:t>защита</a:t>
            </a:r>
            <a:r>
              <a:rPr sz="1200" b="1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71717"/>
                </a:solidFill>
                <a:latin typeface="Calibri"/>
                <a:cs typeface="Calibri"/>
              </a:rPr>
              <a:t>ЖБ</a:t>
            </a:r>
            <a:r>
              <a:rPr sz="1200" b="1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sz="1200" b="1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171717"/>
                </a:solidFill>
                <a:latin typeface="Calibri"/>
                <a:cs typeface="Calibri"/>
              </a:rPr>
              <a:t>МК)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93864" y="5905500"/>
            <a:ext cx="399288" cy="39776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57059" y="246888"/>
            <a:ext cx="304800" cy="29413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340854" y="280796"/>
            <a:ext cx="11836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ТЕХНОНИКОЛЬ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53170" y="6451498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2895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lang="en-US" sz="1800" b="1" u="sng" spc="-10" dirty="0" smtClean="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www.taikor.tn.ru</a:t>
            </a:r>
            <a:r>
              <a:rPr lang="en-US" sz="1800" dirty="0" smtClean="0">
                <a:latin typeface="Arial MT"/>
                <a:cs typeface="Arial MT"/>
              </a:rPr>
              <a:t/>
            </a:r>
            <a:br>
              <a:rPr lang="en-US" sz="1800" dirty="0" smtClean="0">
                <a:latin typeface="Arial MT"/>
                <a:cs typeface="Arial MT"/>
              </a:rPr>
            </a:b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5258" y="6451498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9600" y="762000"/>
            <a:ext cx="7068820" cy="5473065"/>
            <a:chOff x="585216" y="901953"/>
            <a:chExt cx="7068820" cy="54730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216" y="1528571"/>
              <a:ext cx="7068311" cy="48463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9573" y="905128"/>
              <a:ext cx="679576" cy="74358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19573" y="905128"/>
              <a:ext cx="680085" cy="743585"/>
            </a:xfrm>
            <a:custGeom>
              <a:avLst/>
              <a:gdLst/>
              <a:ahLst/>
              <a:cxnLst/>
              <a:rect l="l" t="t" r="r" b="b"/>
              <a:pathLst>
                <a:path w="680085" h="743585">
                  <a:moveTo>
                    <a:pt x="0" y="327787"/>
                  </a:moveTo>
                  <a:lnTo>
                    <a:pt x="116077" y="419481"/>
                  </a:lnTo>
                  <a:lnTo>
                    <a:pt x="447293" y="0"/>
                  </a:lnTo>
                  <a:lnTo>
                    <a:pt x="679576" y="183387"/>
                  </a:lnTo>
                  <a:lnTo>
                    <a:pt x="348488" y="602869"/>
                  </a:lnTo>
                  <a:lnTo>
                    <a:pt x="464692" y="694690"/>
                  </a:lnTo>
                  <a:lnTo>
                    <a:pt x="48894" y="743585"/>
                  </a:lnTo>
                  <a:lnTo>
                    <a:pt x="0" y="327787"/>
                  </a:lnTo>
                  <a:close/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943600" y="533400"/>
            <a:ext cx="1447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B9BD4"/>
                </a:solidFill>
                <a:latin typeface="Calibri"/>
                <a:cs typeface="Calibri"/>
              </a:rPr>
              <a:t>Калькулятор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072" y="785241"/>
            <a:ext cx="80168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65" dirty="0">
                <a:latin typeface="Calibri Light"/>
                <a:cs typeface="Calibri Light"/>
              </a:rPr>
              <a:t>ПРЕИМУЩЕСТВА</a:t>
            </a:r>
            <a:r>
              <a:rPr sz="2800" spc="-130" dirty="0">
                <a:latin typeface="Calibri Light"/>
                <a:cs typeface="Calibri Light"/>
              </a:rPr>
              <a:t> </a:t>
            </a:r>
            <a:r>
              <a:rPr sz="2800" spc="-55" dirty="0">
                <a:latin typeface="Calibri Light"/>
                <a:cs typeface="Calibri Light"/>
              </a:rPr>
              <a:t>ПОЛИМЕРНЫХ</a:t>
            </a:r>
            <a:r>
              <a:rPr sz="2800" spc="-114" dirty="0">
                <a:latin typeface="Calibri Light"/>
                <a:cs typeface="Calibri Light"/>
              </a:rPr>
              <a:t> </a:t>
            </a:r>
            <a:r>
              <a:rPr sz="2800" spc="-45" dirty="0">
                <a:latin typeface="Calibri Light"/>
                <a:cs typeface="Calibri Light"/>
              </a:rPr>
              <a:t>КОМПОЗИЦИЙ</a:t>
            </a:r>
            <a:r>
              <a:rPr sz="2800" spc="-95" dirty="0">
                <a:latin typeface="Calibri Light"/>
                <a:cs typeface="Calibri Light"/>
              </a:rPr>
              <a:t> </a:t>
            </a:r>
            <a:r>
              <a:rPr sz="2800" spc="-25" dirty="0">
                <a:latin typeface="Calibri Light"/>
                <a:cs typeface="Calibri Light"/>
              </a:rPr>
              <a:t>TAIKOR</a:t>
            </a:r>
            <a:endParaRPr sz="28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29412" y="1386840"/>
            <a:ext cx="7752715" cy="3858895"/>
            <a:chOff x="629412" y="1386840"/>
            <a:chExt cx="7752715" cy="38588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412" y="1386840"/>
              <a:ext cx="2820923" cy="35189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032" y="1394459"/>
              <a:ext cx="2755392" cy="34579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2808" y="1386840"/>
              <a:ext cx="2679191" cy="35189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0427" y="1394459"/>
              <a:ext cx="2613660" cy="34579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30295" y="1693163"/>
              <a:ext cx="2892552" cy="35524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56204" y="1717547"/>
              <a:ext cx="2790444" cy="345795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77341" y="5234381"/>
            <a:ext cx="5208270" cy="1217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7475" indent="-92710">
              <a:lnSpc>
                <a:spcPct val="100000"/>
              </a:lnSpc>
              <a:spcBef>
                <a:spcPts val="95"/>
              </a:spcBef>
              <a:buFont typeface="Calibri"/>
              <a:buChar char="-"/>
              <a:tabLst>
                <a:tab pos="117475" algn="l"/>
              </a:tabLst>
            </a:pPr>
            <a:r>
              <a:rPr sz="1600" b="1" spc="-10" dirty="0">
                <a:latin typeface="Calibri"/>
                <a:cs typeface="Calibri"/>
              </a:rPr>
              <a:t>Заключение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ВНИИПО</a:t>
            </a:r>
            <a:endParaRPr sz="1600">
              <a:latin typeface="Calibri"/>
              <a:cs typeface="Calibri"/>
            </a:endParaRPr>
          </a:p>
          <a:p>
            <a:pPr marL="117475" indent="-92710">
              <a:lnSpc>
                <a:spcPct val="100000"/>
              </a:lnSpc>
              <a:spcBef>
                <a:spcPts val="5"/>
              </a:spcBef>
              <a:buFont typeface="Calibri"/>
              <a:buChar char="-"/>
              <a:tabLst>
                <a:tab pos="117475" algn="l"/>
              </a:tabLst>
            </a:pPr>
            <a:r>
              <a:rPr sz="1600" b="1" spc="-10" dirty="0">
                <a:latin typeface="Calibri"/>
                <a:cs typeface="Calibri"/>
              </a:rPr>
              <a:t>Заключение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на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безыскровость</a:t>
            </a:r>
            <a:endParaRPr sz="1600">
              <a:latin typeface="Calibri"/>
              <a:cs typeface="Calibri"/>
            </a:endParaRPr>
          </a:p>
          <a:p>
            <a:pPr marL="117475" indent="-92710">
              <a:lnSpc>
                <a:spcPct val="100000"/>
              </a:lnSpc>
              <a:buFont typeface="Calibri"/>
              <a:buChar char="-"/>
              <a:tabLst>
                <a:tab pos="117475" algn="l"/>
              </a:tabLst>
            </a:pPr>
            <a:r>
              <a:rPr sz="1600" b="1" spc="-10" dirty="0">
                <a:latin typeface="Calibri"/>
                <a:cs typeface="Calibri"/>
              </a:rPr>
              <a:t>Климатические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испытания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НИИЖБ</a:t>
            </a:r>
            <a:endParaRPr sz="1600">
              <a:latin typeface="Calibri"/>
              <a:cs typeface="Calibri"/>
            </a:endParaRPr>
          </a:p>
          <a:p>
            <a:pPr marL="117475" indent="-92710">
              <a:lnSpc>
                <a:spcPts val="1810"/>
              </a:lnSpc>
              <a:buFont typeface="Calibri"/>
              <a:buChar char="-"/>
              <a:tabLst>
                <a:tab pos="117475" algn="l"/>
              </a:tabLst>
            </a:pPr>
            <a:r>
              <a:rPr sz="1600" b="1" spc="-10" dirty="0">
                <a:latin typeface="Calibri"/>
                <a:cs typeface="Calibri"/>
              </a:rPr>
              <a:t>Заключение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на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истираемость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МГСУ</a:t>
            </a:r>
            <a:endParaRPr sz="1600">
              <a:latin typeface="Calibri"/>
              <a:cs typeface="Calibri"/>
            </a:endParaRPr>
          </a:p>
          <a:p>
            <a:pPr marL="114300" indent="-101600">
              <a:lnSpc>
                <a:spcPts val="1810"/>
              </a:lnSpc>
              <a:buChar char="-"/>
              <a:tabLst>
                <a:tab pos="114300" algn="l"/>
              </a:tabLst>
            </a:pPr>
            <a:r>
              <a:rPr sz="1600" b="1" spc="-20" dirty="0">
                <a:latin typeface="Calibri"/>
                <a:cs typeface="Calibri"/>
              </a:rPr>
              <a:t>Класс</a:t>
            </a:r>
            <a:r>
              <a:rPr sz="1600" b="1" spc="-30" dirty="0">
                <a:latin typeface="Calibri"/>
                <a:cs typeface="Calibri"/>
              </a:rPr>
              <a:t> пожарной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опасности </a:t>
            </a:r>
            <a:r>
              <a:rPr sz="1600" b="1" spc="-30" dirty="0">
                <a:latin typeface="Calibri"/>
                <a:cs typeface="Calibri"/>
              </a:rPr>
              <a:t>строительных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материалов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КМ1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57059" y="246888"/>
            <a:ext cx="304800" cy="29413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340854" y="280796"/>
            <a:ext cx="11836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ТЕХНОНИКОЛЬ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95258" y="6480073"/>
            <a:ext cx="1416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25" dirty="0">
                <a:solidFill>
                  <a:srgbClr val="888888"/>
                </a:solidFill>
                <a:latin typeface="Calibri"/>
                <a:cs typeface="Calibri"/>
              </a:rPr>
              <a:t>12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НАНЕСЕНИЕ</a:t>
            </a:r>
            <a:r>
              <a:rPr spc="-140" dirty="0"/>
              <a:t> </a:t>
            </a:r>
            <a:r>
              <a:rPr spc="-60" dirty="0"/>
              <a:t>TAIKOR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3702" y="1791716"/>
            <a:ext cx="3493135" cy="1390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E1231C"/>
                </a:solidFill>
                <a:latin typeface="Calibri"/>
                <a:cs typeface="Calibri"/>
              </a:rPr>
              <a:t>НАНЕСЕНИЕ</a:t>
            </a:r>
            <a:r>
              <a:rPr sz="1600" b="1" spc="-10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E1231C"/>
                </a:solidFill>
                <a:latin typeface="Calibri"/>
                <a:cs typeface="Calibri"/>
              </a:rPr>
              <a:t>РУЧНЫМ </a:t>
            </a:r>
            <a:r>
              <a:rPr sz="1600" b="1" spc="-10" dirty="0">
                <a:solidFill>
                  <a:srgbClr val="E1231C"/>
                </a:solidFill>
                <a:latin typeface="Calibri"/>
                <a:cs typeface="Calibri"/>
              </a:rPr>
              <a:t>ИНСТРУМЕНТОМ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16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"/>
              <a:tabLst>
                <a:tab pos="184150" algn="l"/>
              </a:tabLst>
            </a:pP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Валик</a:t>
            </a:r>
            <a:r>
              <a:rPr sz="16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велюровый</a:t>
            </a:r>
            <a:r>
              <a:rPr sz="1600" spc="-4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с</a:t>
            </a:r>
            <a:r>
              <a:rPr sz="16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коротким</a:t>
            </a:r>
            <a:r>
              <a:rPr sz="1600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ворсом</a:t>
            </a:r>
            <a:endParaRPr sz="1600">
              <a:latin typeface="Calibri"/>
              <a:cs typeface="Calibri"/>
            </a:endParaRPr>
          </a:p>
          <a:p>
            <a:pPr marL="184785" marR="197485" indent="-172720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184785" algn="l"/>
              </a:tabLst>
            </a:pP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Дополнительно:</a:t>
            </a:r>
            <a:r>
              <a:rPr sz="1600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кисти</a:t>
            </a:r>
            <a:r>
              <a:rPr sz="1600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волосяные,</a:t>
            </a:r>
            <a:r>
              <a:rPr sz="1600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181818"/>
                </a:solidFill>
                <a:latin typeface="Calibri"/>
                <a:cs typeface="Calibri"/>
              </a:rPr>
              <a:t>с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коротким</a:t>
            </a:r>
            <a:r>
              <a:rPr sz="1600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густым</a:t>
            </a:r>
            <a:r>
              <a:rPr sz="16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ворсом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9580" y="3617976"/>
            <a:ext cx="3970020" cy="1935480"/>
            <a:chOff x="449580" y="3617976"/>
            <a:chExt cx="3970020" cy="19354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2628" y="3621024"/>
              <a:ext cx="3963924" cy="192938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1104" y="3619500"/>
              <a:ext cx="3967479" cy="1932939"/>
            </a:xfrm>
            <a:custGeom>
              <a:avLst/>
              <a:gdLst/>
              <a:ahLst/>
              <a:cxnLst/>
              <a:rect l="l" t="t" r="r" b="b"/>
              <a:pathLst>
                <a:path w="3967479" h="1932939">
                  <a:moveTo>
                    <a:pt x="0" y="1932432"/>
                  </a:moveTo>
                  <a:lnTo>
                    <a:pt x="3966972" y="1932432"/>
                  </a:lnTo>
                  <a:lnTo>
                    <a:pt x="3966972" y="0"/>
                  </a:lnTo>
                  <a:lnTo>
                    <a:pt x="0" y="0"/>
                  </a:lnTo>
                  <a:lnTo>
                    <a:pt x="0" y="1932432"/>
                  </a:lnTo>
                  <a:close/>
                </a:path>
              </a:pathLst>
            </a:custGeom>
            <a:ln w="3175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814696" y="1791716"/>
            <a:ext cx="4041140" cy="1390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E1231C"/>
                </a:solidFill>
                <a:latin typeface="Calibri"/>
                <a:cs typeface="Calibri"/>
              </a:rPr>
              <a:t>НАНЕСЕНИЕ</a:t>
            </a:r>
            <a:r>
              <a:rPr sz="1600" b="1" spc="5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E1231C"/>
                </a:solidFill>
                <a:latin typeface="Calibri"/>
                <a:cs typeface="Calibri"/>
              </a:rPr>
              <a:t>МЕХАНИЗИРОВАННОЕ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Аппараты</a:t>
            </a:r>
            <a:r>
              <a:rPr sz="16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безвоздушного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распыления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385"/>
              </a:spcBef>
            </a:pP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Например</a:t>
            </a:r>
            <a:r>
              <a:rPr sz="1600" spc="-7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оборудование</a:t>
            </a:r>
            <a:r>
              <a:rPr sz="1600" spc="-7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Graco,</a:t>
            </a:r>
            <a:r>
              <a:rPr sz="1600" spc="-6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Wiwa,</a:t>
            </a:r>
            <a:r>
              <a:rPr sz="1600" spc="-8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Wagner 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и</a:t>
            </a:r>
            <a:r>
              <a:rPr sz="1600" spc="-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181818"/>
                </a:solidFill>
                <a:latin typeface="Calibri"/>
                <a:cs typeface="Calibri"/>
              </a:rPr>
              <a:t>др.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97552" y="3621023"/>
            <a:ext cx="3884676" cy="192938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532621" y="6480982"/>
            <a:ext cx="20193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-25" dirty="0">
                <a:solidFill>
                  <a:srgbClr val="7E7E7E"/>
                </a:solidFill>
                <a:latin typeface="Arial MT"/>
                <a:cs typeface="Arial MT"/>
              </a:rPr>
              <a:pPr marL="38100">
                <a:lnSpc>
                  <a:spcPct val="100000"/>
                </a:lnSpc>
                <a:spcBef>
                  <a:spcPts val="25"/>
                </a:spcBef>
              </a:pPr>
              <a:t>8</a:t>
            </a:fld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21452"/>
            <a:ext cx="9144000" cy="536575"/>
            <a:chOff x="0" y="6321452"/>
            <a:chExt cx="9144000" cy="536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321452"/>
              <a:ext cx="9144000" cy="53654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323076"/>
              <a:ext cx="9135110" cy="535305"/>
            </a:xfrm>
            <a:custGeom>
              <a:avLst/>
              <a:gdLst/>
              <a:ahLst/>
              <a:cxnLst/>
              <a:rect l="l" t="t" r="r" b="b"/>
              <a:pathLst>
                <a:path w="9135110" h="535304">
                  <a:moveTo>
                    <a:pt x="9134856" y="534924"/>
                  </a:moveTo>
                  <a:lnTo>
                    <a:pt x="9134856" y="0"/>
                  </a:lnTo>
                  <a:lnTo>
                    <a:pt x="0" y="0"/>
                  </a:lnTo>
                  <a:lnTo>
                    <a:pt x="0" y="534924"/>
                  </a:lnTo>
                  <a:lnTo>
                    <a:pt x="9134856" y="534924"/>
                  </a:lnTo>
                  <a:close/>
                </a:path>
              </a:pathLst>
            </a:custGeom>
            <a:solidFill>
              <a:srgbClr val="181818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5600" y="318515"/>
            <a:ext cx="2057400" cy="36728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9259" y="192735"/>
            <a:ext cx="525335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КАЧЕСТВО</a:t>
            </a:r>
            <a:r>
              <a:rPr spc="-90" dirty="0"/>
              <a:t> </a:t>
            </a:r>
            <a:r>
              <a:rPr dirty="0"/>
              <a:t>ПОКРЫТИЯ</a:t>
            </a:r>
            <a:r>
              <a:rPr spc="-85" dirty="0"/>
              <a:t> </a:t>
            </a:r>
            <a:r>
              <a:rPr spc="-40" dirty="0"/>
              <a:t>TAIKOR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32621" y="6480982"/>
            <a:ext cx="20193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spc="-25" dirty="0">
                <a:solidFill>
                  <a:srgbClr val="7E7E7E"/>
                </a:solidFill>
                <a:latin typeface="Arial MT"/>
                <a:cs typeface="Arial MT"/>
              </a:rPr>
              <a:pPr marL="38100">
                <a:lnSpc>
                  <a:spcPct val="100000"/>
                </a:lnSpc>
                <a:spcBef>
                  <a:spcPts val="25"/>
                </a:spcBef>
              </a:pPr>
              <a:t>9</a:t>
            </a:fld>
            <a:endParaRPr sz="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3702" y="1750567"/>
            <a:ext cx="3412490" cy="318071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375920">
              <a:lnSpc>
                <a:spcPct val="80000"/>
              </a:lnSpc>
              <a:spcBef>
                <a:spcPts val="459"/>
              </a:spcBef>
            </a:pPr>
            <a:r>
              <a:rPr sz="1500" b="1" dirty="0">
                <a:solidFill>
                  <a:srgbClr val="E1231C"/>
                </a:solidFill>
                <a:latin typeface="Calibri"/>
                <a:cs typeface="Calibri"/>
              </a:rPr>
              <a:t>КЛЮЧЕВЫЕ</a:t>
            </a:r>
            <a:r>
              <a:rPr sz="1500" b="1" spc="10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E1231C"/>
                </a:solidFill>
                <a:latin typeface="Calibri"/>
                <a:cs typeface="Calibri"/>
              </a:rPr>
              <a:t>ФАКТОРЫ, ВЛИЯЮЩИЕ </a:t>
            </a:r>
            <a:r>
              <a:rPr sz="1500" b="1" dirty="0">
                <a:solidFill>
                  <a:srgbClr val="E1231C"/>
                </a:solidFill>
                <a:latin typeface="Calibri"/>
                <a:cs typeface="Calibri"/>
              </a:rPr>
              <a:t>НА</a:t>
            </a:r>
            <a:r>
              <a:rPr sz="1500" b="1" spc="20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500" b="1" spc="-45" dirty="0">
                <a:solidFill>
                  <a:srgbClr val="E1231C"/>
                </a:solidFill>
                <a:latin typeface="Calibri"/>
                <a:cs typeface="Calibri"/>
              </a:rPr>
              <a:t>РЕЗУЛЬТАТ</a:t>
            </a:r>
            <a:r>
              <a:rPr sz="1500" b="1" spc="-20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E1231C"/>
                </a:solidFill>
                <a:latin typeface="Calibri"/>
                <a:cs typeface="Calibri"/>
              </a:rPr>
              <a:t>ПРИМЕНЕНИЯ</a:t>
            </a:r>
            <a:r>
              <a:rPr sz="1500" b="1" spc="20" dirty="0">
                <a:solidFill>
                  <a:srgbClr val="E1231C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E1231C"/>
                </a:solidFill>
                <a:latin typeface="Calibri"/>
                <a:cs typeface="Calibri"/>
              </a:rPr>
              <a:t>TAIKOR</a:t>
            </a:r>
            <a:endParaRPr sz="15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800"/>
              </a:spcBef>
              <a:buAutoNum type="arabicPeriod"/>
              <a:tabLst>
                <a:tab pos="240029" algn="l"/>
              </a:tabLst>
            </a:pPr>
            <a:r>
              <a:rPr sz="1500" spc="-10" dirty="0">
                <a:solidFill>
                  <a:srgbClr val="181818"/>
                </a:solidFill>
                <a:latin typeface="Calibri"/>
                <a:cs typeface="Calibri"/>
              </a:rPr>
              <a:t>Подготовка</a:t>
            </a:r>
            <a:r>
              <a:rPr sz="15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181818"/>
                </a:solidFill>
                <a:latin typeface="Calibri"/>
                <a:cs typeface="Calibri"/>
              </a:rPr>
              <a:t>основания</a:t>
            </a:r>
            <a:endParaRPr sz="1500">
              <a:latin typeface="Calibri"/>
              <a:cs typeface="Calibri"/>
            </a:endParaRPr>
          </a:p>
          <a:p>
            <a:pPr marL="239395" indent="-226695">
              <a:lnSpc>
                <a:spcPct val="100000"/>
              </a:lnSpc>
              <a:spcBef>
                <a:spcPts val="1800"/>
              </a:spcBef>
              <a:buAutoNum type="arabicPeriod"/>
              <a:tabLst>
                <a:tab pos="239395" algn="l"/>
              </a:tabLst>
            </a:pPr>
            <a:r>
              <a:rPr sz="1500" spc="-10" dirty="0">
                <a:solidFill>
                  <a:srgbClr val="181818"/>
                </a:solidFill>
                <a:latin typeface="Calibri"/>
                <a:cs typeface="Calibri"/>
              </a:rPr>
              <a:t>Условия</a:t>
            </a:r>
            <a:r>
              <a:rPr sz="1500" spc="-7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181818"/>
                </a:solidFill>
                <a:latin typeface="Calibri"/>
                <a:cs typeface="Calibri"/>
              </a:rPr>
              <a:t>нанесения:</a:t>
            </a:r>
            <a:endParaRPr sz="1500">
              <a:latin typeface="Calibri"/>
              <a:cs typeface="Calibri"/>
            </a:endParaRPr>
          </a:p>
          <a:p>
            <a:pPr marL="184150" lvl="1" indent="-171450">
              <a:lnSpc>
                <a:spcPct val="100000"/>
              </a:lnSpc>
              <a:buFont typeface="Wingdings"/>
              <a:buChar char=""/>
              <a:tabLst>
                <a:tab pos="184150" algn="l"/>
              </a:tabLst>
            </a:pPr>
            <a:r>
              <a:rPr sz="1500" dirty="0">
                <a:solidFill>
                  <a:srgbClr val="181818"/>
                </a:solidFill>
                <a:latin typeface="Calibri"/>
                <a:cs typeface="Calibri"/>
              </a:rPr>
              <a:t>влажность</a:t>
            </a:r>
            <a:r>
              <a:rPr sz="15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181818"/>
                </a:solidFill>
                <a:latin typeface="Calibri"/>
                <a:cs typeface="Calibri"/>
              </a:rPr>
              <a:t>и</a:t>
            </a:r>
            <a:r>
              <a:rPr sz="1500" spc="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181818"/>
                </a:solidFill>
                <a:latin typeface="Calibri"/>
                <a:cs typeface="Calibri"/>
              </a:rPr>
              <a:t>температура</a:t>
            </a:r>
            <a:r>
              <a:rPr sz="15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181818"/>
                </a:solidFill>
                <a:latin typeface="Calibri"/>
                <a:cs typeface="Calibri"/>
              </a:rPr>
              <a:t>основания</a:t>
            </a:r>
            <a:endParaRPr sz="1500">
              <a:latin typeface="Calibri"/>
              <a:cs typeface="Calibri"/>
            </a:endParaRPr>
          </a:p>
          <a:p>
            <a:pPr marL="184150" lvl="1" indent="-171450">
              <a:lnSpc>
                <a:spcPct val="100000"/>
              </a:lnSpc>
              <a:buFont typeface="Wingdings"/>
              <a:buChar char=""/>
              <a:tabLst>
                <a:tab pos="184150" algn="l"/>
              </a:tabLst>
            </a:pPr>
            <a:r>
              <a:rPr sz="1500" dirty="0">
                <a:solidFill>
                  <a:srgbClr val="181818"/>
                </a:solidFill>
                <a:latin typeface="Calibri"/>
                <a:cs typeface="Calibri"/>
              </a:rPr>
              <a:t>влажность</a:t>
            </a:r>
            <a:r>
              <a:rPr sz="15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181818"/>
                </a:solidFill>
                <a:latin typeface="Calibri"/>
                <a:cs typeface="Calibri"/>
              </a:rPr>
              <a:t>и</a:t>
            </a:r>
            <a:r>
              <a:rPr sz="1500" spc="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181818"/>
                </a:solidFill>
                <a:latin typeface="Calibri"/>
                <a:cs typeface="Calibri"/>
              </a:rPr>
              <a:t>температура</a:t>
            </a:r>
            <a:r>
              <a:rPr sz="15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181818"/>
                </a:solidFill>
                <a:latin typeface="Calibri"/>
                <a:cs typeface="Calibri"/>
              </a:rPr>
              <a:t>воздуха</a:t>
            </a:r>
            <a:endParaRPr sz="1500">
              <a:latin typeface="Calibri"/>
              <a:cs typeface="Calibri"/>
            </a:endParaRPr>
          </a:p>
          <a:p>
            <a:pPr marL="184150" lvl="1" indent="-171450">
              <a:lnSpc>
                <a:spcPct val="100000"/>
              </a:lnSpc>
              <a:buFont typeface="Wingdings"/>
              <a:buChar char=""/>
              <a:tabLst>
                <a:tab pos="184150" algn="l"/>
              </a:tabLst>
            </a:pPr>
            <a:r>
              <a:rPr sz="1500" dirty="0">
                <a:solidFill>
                  <a:srgbClr val="181818"/>
                </a:solidFill>
                <a:latin typeface="Calibri"/>
                <a:cs typeface="Calibri"/>
              </a:rPr>
              <a:t>точка</a:t>
            </a:r>
            <a:r>
              <a:rPr sz="1500" spc="-8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181818"/>
                </a:solidFill>
                <a:latin typeface="Calibri"/>
                <a:cs typeface="Calibri"/>
              </a:rPr>
              <a:t>росы</a:t>
            </a:r>
            <a:endParaRPr sz="15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805"/>
              </a:spcBef>
              <a:buAutoNum type="arabicPeriod" startAt="3"/>
              <a:tabLst>
                <a:tab pos="241300" algn="l"/>
              </a:tabLst>
            </a:pPr>
            <a:r>
              <a:rPr sz="1500" dirty="0">
                <a:solidFill>
                  <a:srgbClr val="181818"/>
                </a:solidFill>
                <a:latin typeface="Calibri"/>
                <a:cs typeface="Calibri"/>
              </a:rPr>
              <a:t>Корректное</a:t>
            </a:r>
            <a:r>
              <a:rPr sz="1500" spc="-7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181818"/>
                </a:solidFill>
                <a:latin typeface="Calibri"/>
                <a:cs typeface="Calibri"/>
              </a:rPr>
              <a:t>нанесение:</a:t>
            </a:r>
            <a:endParaRPr sz="1500">
              <a:latin typeface="Calibri"/>
              <a:cs typeface="Calibri"/>
            </a:endParaRPr>
          </a:p>
          <a:p>
            <a:pPr marL="184150" lvl="1" indent="-171450">
              <a:lnSpc>
                <a:spcPct val="100000"/>
              </a:lnSpc>
              <a:buFont typeface="Wingdings"/>
              <a:buChar char=""/>
              <a:tabLst>
                <a:tab pos="184150" algn="l"/>
              </a:tabLst>
            </a:pPr>
            <a:r>
              <a:rPr sz="1500" dirty="0">
                <a:solidFill>
                  <a:srgbClr val="181818"/>
                </a:solidFill>
                <a:latin typeface="Calibri"/>
                <a:cs typeface="Calibri"/>
              </a:rPr>
              <a:t>правильное</a:t>
            </a:r>
            <a:r>
              <a:rPr sz="1500" spc="-6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181818"/>
                </a:solidFill>
                <a:latin typeface="Calibri"/>
                <a:cs typeface="Calibri"/>
              </a:rPr>
              <a:t>соотношение</a:t>
            </a:r>
            <a:r>
              <a:rPr sz="1500" spc="-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181818"/>
                </a:solidFill>
                <a:latin typeface="Calibri"/>
                <a:cs typeface="Calibri"/>
              </a:rPr>
              <a:t>компонентов</a:t>
            </a:r>
            <a:endParaRPr sz="1500">
              <a:latin typeface="Calibri"/>
              <a:cs typeface="Calibri"/>
            </a:endParaRPr>
          </a:p>
          <a:p>
            <a:pPr marL="184150" lvl="1" indent="-171450">
              <a:lnSpc>
                <a:spcPct val="100000"/>
              </a:lnSpc>
              <a:buFont typeface="Wingdings"/>
              <a:buChar char=""/>
              <a:tabLst>
                <a:tab pos="184150" algn="l"/>
              </a:tabLst>
            </a:pPr>
            <a:r>
              <a:rPr sz="1500" dirty="0">
                <a:solidFill>
                  <a:srgbClr val="181818"/>
                </a:solidFill>
                <a:latin typeface="Calibri"/>
                <a:cs typeface="Calibri"/>
              </a:rPr>
              <a:t>применение</a:t>
            </a:r>
            <a:r>
              <a:rPr sz="1500" spc="-6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181818"/>
                </a:solidFill>
                <a:latin typeface="Calibri"/>
                <a:cs typeface="Calibri"/>
              </a:rPr>
              <a:t>разбавителей</a:t>
            </a:r>
            <a:endParaRPr sz="1500">
              <a:latin typeface="Calibri"/>
              <a:cs typeface="Calibri"/>
            </a:endParaRPr>
          </a:p>
          <a:p>
            <a:pPr marL="184150" lvl="1" indent="-171450">
              <a:lnSpc>
                <a:spcPct val="100000"/>
              </a:lnSpc>
              <a:buFont typeface="Wingdings"/>
              <a:buChar char=""/>
              <a:tabLst>
                <a:tab pos="184150" algn="l"/>
              </a:tabLst>
            </a:pPr>
            <a:r>
              <a:rPr sz="1500" dirty="0">
                <a:solidFill>
                  <a:srgbClr val="181818"/>
                </a:solidFill>
                <a:latin typeface="Calibri"/>
                <a:cs typeface="Calibri"/>
              </a:rPr>
              <a:t>время</a:t>
            </a:r>
            <a:r>
              <a:rPr sz="1500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181818"/>
                </a:solidFill>
                <a:latin typeface="Calibri"/>
                <a:cs typeface="Calibri"/>
              </a:rPr>
              <a:t>жизни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557</Words>
  <Application>Microsoft Office PowerPoint</Application>
  <PresentationFormat>Экран (4:3)</PresentationFormat>
  <Paragraphs>183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ЗАЩИТНЫЕ  СИСТЕМЫ   TAIKOR</vt:lpstr>
      <vt:lpstr>ОБЛАСТЬ ПРИМЕНЕНИЯ TAIKOR</vt:lpstr>
      <vt:lpstr>ХИМИЧЕСКИЕ ОСНОВЫ TAIKOR</vt:lpstr>
      <vt:lpstr>Слайд 4</vt:lpstr>
      <vt:lpstr>ЗАЩИТНЫЕ СИСТЕМЫ TAIKOR</vt:lpstr>
      <vt:lpstr>www.taikor.tn.ru </vt:lpstr>
      <vt:lpstr>ПРЕИМУЩЕСТВА ПОЛИМЕРНЫХ КОМПОЗИЦИЙ TAIKOR</vt:lpstr>
      <vt:lpstr>НАНЕСЕНИЕ TAIKOR</vt:lpstr>
      <vt:lpstr>КАЧЕСТВО ПОКРЫТИЯ TAIKOR</vt:lpstr>
      <vt:lpstr>ТЕХНИЧЕСКИЕ СЕРВИСЫ TAIKOR</vt:lpstr>
      <vt:lpstr>ИНФОРМАЦИОННЫЕ МАТЕРИАЛЫ И ОБРАЗЦЫ</vt:lpstr>
      <vt:lpstr>ОБЪЕКТНАЯ ПОДДЕРЖКА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</cp:lastModifiedBy>
  <cp:revision>3</cp:revision>
  <dcterms:created xsi:type="dcterms:W3CDTF">2025-04-03T05:16:59Z</dcterms:created>
  <dcterms:modified xsi:type="dcterms:W3CDTF">2025-04-03T05:39:40Z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2025-04-03T00:00:00Z</vt:filetime>
  </property>
  <property fmtid="{D5CDD505-2E9C-101B-9397-08002B2CF9AE}" pid="5" name="Producer">
    <vt:lpwstr>Microsoft® PowerPoint® 2016</vt:lpwstr>
  </property>
</Properties>
</file>