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307" r:id="rId3"/>
    <p:sldId id="314" r:id="rId4"/>
    <p:sldId id="325" r:id="rId5"/>
    <p:sldId id="324" r:id="rId6"/>
    <p:sldId id="315" r:id="rId7"/>
    <p:sldId id="319" r:id="rId8"/>
    <p:sldId id="316" r:id="rId9"/>
    <p:sldId id="320" r:id="rId10"/>
    <p:sldId id="321" r:id="rId11"/>
    <p:sldId id="317" r:id="rId12"/>
    <p:sldId id="322" r:id="rId13"/>
    <p:sldId id="326" r:id="rId14"/>
    <p:sldId id="318" r:id="rId15"/>
    <p:sldId id="328" r:id="rId16"/>
    <p:sldId id="327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291" r:id="rId3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91" d="100"/>
          <a:sy n="91" d="100"/>
        </p:scale>
        <p:origin x="798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8375A-CE20-4470-A9B0-EE3852AFB898}" type="datetimeFigureOut">
              <a:rPr lang="ru-RU" smtClean="0"/>
              <a:pPr/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2FF14-D423-43E0-AACA-79D9BE69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539552" y="1707654"/>
            <a:ext cx="79208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Управление выдачей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 колонок Топаз топлива 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 карте с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нарядами и лимитами по нормам из 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1С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посредством трёхсторонней 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интеграции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нового </a:t>
            </a:r>
            <a:r>
              <a:rPr lang="en-US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Java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сервера </a:t>
            </a:r>
            <a:r>
              <a:rPr lang="en-US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Exzotron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 базами 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данных ТОПАЗ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сервера 1С</a:t>
            </a: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483518"/>
            <a:ext cx="5982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Документ Назначения лимита на отгрузку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FE3096-1793-424E-87DC-09F1F63EF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02531"/>
            <a:ext cx="8388424" cy="42494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483518"/>
            <a:ext cx="6286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Состояние лимита и использование продукта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ED14CA3-29A1-4823-9945-8BA1B70076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956638"/>
            <a:ext cx="8460432" cy="418686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483518"/>
            <a:ext cx="8117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Выдача продукта за период (с возможностью фильтрации)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22F88F-2D79-4EB8-BE3C-2A61D8237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918322"/>
            <a:ext cx="8316416" cy="422517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483518"/>
            <a:ext cx="8273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Реестр начислений за период (с возможностью фильтрации)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AD3BAA1-0D8F-440B-AB2A-DD7C15D14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744" y="903730"/>
            <a:ext cx="8369255" cy="423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28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65" y="987574"/>
            <a:ext cx="9073235" cy="163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1520" y="483518"/>
            <a:ext cx="4443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Загрузка меток идентификации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 b="30106"/>
          <a:stretch>
            <a:fillRect/>
          </a:stretch>
        </p:blipFill>
        <p:spPr bwMode="auto">
          <a:xfrm>
            <a:off x="36512" y="3219822"/>
            <a:ext cx="91440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2758157"/>
            <a:ext cx="305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Шаблон для загрузки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491630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2438" algn="just"/>
            <a:r>
              <a:rPr lang="ru-RU" dirty="0">
                <a:solidFill>
                  <a:schemeClr val="bg1"/>
                </a:solidFill>
              </a:rPr>
              <a:t>Управление данным функционалом так же возможно производить удаленно при помощи мобильного телефона. Это стало доступным благодаря </a:t>
            </a:r>
            <a:r>
              <a:rPr lang="en-US" dirty="0">
                <a:solidFill>
                  <a:schemeClr val="bg1"/>
                </a:solidFill>
              </a:rPr>
              <a:t>Exzotron Telegram Bot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pPr indent="452438" algn="just"/>
            <a:r>
              <a:rPr lang="en-US" dirty="0">
                <a:solidFill>
                  <a:schemeClr val="bg1"/>
                </a:solidFill>
              </a:rPr>
              <a:t>Exzotron  Bot</a:t>
            </a:r>
            <a:r>
              <a:rPr lang="ru-RU" dirty="0">
                <a:solidFill>
                  <a:schemeClr val="bg1"/>
                </a:solidFill>
              </a:rPr>
              <a:t> – </a:t>
            </a:r>
            <a:r>
              <a:rPr lang="uk-UA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разработка от компании </a:t>
            </a:r>
            <a:r>
              <a:rPr lang="en-US" dirty="0">
                <a:solidFill>
                  <a:schemeClr val="bg1"/>
                </a:solidFill>
              </a:rPr>
              <a:t>Exzotron</a:t>
            </a:r>
            <a:r>
              <a:rPr lang="ru-RU" dirty="0">
                <a:solidFill>
                  <a:schemeClr val="bg1"/>
                </a:solidFill>
              </a:rPr>
              <a:t>, презентация которой была проведена в Москве в апреле этого года.</a:t>
            </a:r>
          </a:p>
        </p:txBody>
      </p:sp>
    </p:spTree>
    <p:extLst>
      <p:ext uri="{BB962C8B-B14F-4D97-AF65-F5344CB8AC3E}">
        <p14:creationId xmlns:p14="http://schemas.microsoft.com/office/powerpoint/2010/main" val="3929017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11111111.png">
            <a:extLst>
              <a:ext uri="{FF2B5EF4-FFF2-40B4-BE49-F238E27FC236}">
                <a16:creationId xmlns:a16="http://schemas.microsoft.com/office/drawing/2014/main" id="{F3B441C4-B659-424A-948E-371B1193314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83945"/>
            <a:ext cx="9144000" cy="35756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EB5076-69AA-45DC-A0BB-3FDE80D02FFE}"/>
              </a:ext>
            </a:extLst>
          </p:cNvPr>
          <p:cNvSpPr txBox="1"/>
          <p:nvPr/>
        </p:nvSpPr>
        <p:spPr>
          <a:xfrm>
            <a:off x="899592" y="483518"/>
            <a:ext cx="7792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Новая концепция взаимодействия от компании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Exzotron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E199FB-DAF7-492B-9397-23BA20A403FF}"/>
              </a:ext>
            </a:extLst>
          </p:cNvPr>
          <p:cNvSpPr txBox="1"/>
          <p:nvPr/>
        </p:nvSpPr>
        <p:spPr>
          <a:xfrm>
            <a:off x="251520" y="483518"/>
            <a:ext cx="5215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Что собой представляет </a:t>
            </a:r>
            <a:r>
              <a:rPr lang="en-US" sz="2400" b="1" dirty="0">
                <a:solidFill>
                  <a:schemeClr val="bg1"/>
                </a:solidFill>
              </a:rPr>
              <a:t>Exzotron Bot</a:t>
            </a:r>
            <a:r>
              <a:rPr lang="ru-RU" sz="2400" b="1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7DA2B3-A902-4DB8-A781-141699547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898" y="1299256"/>
            <a:ext cx="5672203" cy="25987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6167216" y="660554"/>
            <a:ext cx="2481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Начальное меню</a:t>
            </a:r>
          </a:p>
        </p:txBody>
      </p:sp>
    </p:spTree>
    <p:extLst>
      <p:ext uri="{BB962C8B-B14F-4D97-AF65-F5344CB8AC3E}">
        <p14:creationId xmlns:p14="http://schemas.microsoft.com/office/powerpoint/2010/main" val="3018861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E199FB-DAF7-492B-9397-23BA20A403FF}"/>
              </a:ext>
            </a:extLst>
          </p:cNvPr>
          <p:cNvSpPr txBox="1"/>
          <p:nvPr/>
        </p:nvSpPr>
        <p:spPr>
          <a:xfrm>
            <a:off x="251520" y="483518"/>
            <a:ext cx="5215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Что собой представляет </a:t>
            </a:r>
            <a:r>
              <a:rPr lang="en-US" sz="2400" b="1" dirty="0">
                <a:solidFill>
                  <a:schemeClr val="bg1"/>
                </a:solidFill>
              </a:rPr>
              <a:t>Exzotron Bot</a:t>
            </a:r>
            <a:r>
              <a:rPr lang="ru-RU" sz="24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6167216" y="660554"/>
            <a:ext cx="2481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Начальное меню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1E412F-5449-4865-AE7B-58B559FD11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502" y="945183"/>
            <a:ext cx="4100714" cy="393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72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5943472" y="660554"/>
            <a:ext cx="2929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Список организаций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2B560EC-0534-4677-B5EC-F2BD1F0D23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275606"/>
            <a:ext cx="4475997" cy="339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886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771550"/>
            <a:ext cx="86409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2438" algn="just"/>
            <a:r>
              <a:rPr lang="ru-RU" dirty="0">
                <a:solidFill>
                  <a:schemeClr val="bg1"/>
                </a:solidFill>
              </a:rPr>
              <a:t>Данная задача была решена с помощью нового </a:t>
            </a:r>
            <a:r>
              <a:rPr lang="ru-RU" dirty="0" err="1">
                <a:solidFill>
                  <a:schemeClr val="bg1"/>
                </a:solidFill>
              </a:rPr>
              <a:t>Java</a:t>
            </a:r>
            <a:r>
              <a:rPr lang="ru-RU" dirty="0">
                <a:solidFill>
                  <a:schemeClr val="bg1"/>
                </a:solidFill>
              </a:rPr>
              <a:t> сервера от компании Exzotron, </a:t>
            </a:r>
            <a:r>
              <a:rPr lang="ru-RU" dirty="0" smtClean="0">
                <a:solidFill>
                  <a:schemeClr val="bg1"/>
                </a:solidFill>
              </a:rPr>
              <a:t>интегрированного </a:t>
            </a:r>
            <a:r>
              <a:rPr lang="ru-RU" dirty="0" smtClean="0">
                <a:solidFill>
                  <a:schemeClr val="bg1"/>
                </a:solidFill>
              </a:rPr>
              <a:t>с базами данных ТОПАЗ и серверами 1С, </a:t>
            </a:r>
            <a:r>
              <a:rPr lang="ru-RU" dirty="0">
                <a:solidFill>
                  <a:schemeClr val="bg1"/>
                </a:solidFill>
              </a:rPr>
              <a:t>в результате </a:t>
            </a:r>
            <a:r>
              <a:rPr lang="ru-RU" dirty="0" smtClean="0">
                <a:solidFill>
                  <a:schemeClr val="bg1"/>
                </a:solidFill>
              </a:rPr>
              <a:t>чего </a:t>
            </a:r>
            <a:r>
              <a:rPr lang="ru-RU" dirty="0">
                <a:solidFill>
                  <a:schemeClr val="bg1"/>
                </a:solidFill>
              </a:rPr>
              <a:t>появилась возможность управлять выдачей </a:t>
            </a:r>
            <a:r>
              <a:rPr lang="ru-RU" dirty="0" smtClean="0">
                <a:solidFill>
                  <a:schemeClr val="bg1"/>
                </a:solidFill>
              </a:rPr>
              <a:t>топлива с любого количества ТРК Топаз </a:t>
            </a:r>
            <a:r>
              <a:rPr lang="ru-RU" dirty="0">
                <a:solidFill>
                  <a:schemeClr val="bg1"/>
                </a:solidFill>
              </a:rPr>
              <a:t>по картам с механизмами </a:t>
            </a:r>
            <a:r>
              <a:rPr lang="ru-RU" dirty="0" smtClean="0">
                <a:solidFill>
                  <a:schemeClr val="bg1"/>
                </a:solidFill>
              </a:rPr>
              <a:t>нарядов </a:t>
            </a:r>
            <a:r>
              <a:rPr lang="ru-RU" dirty="0">
                <a:solidFill>
                  <a:schemeClr val="bg1"/>
                </a:solidFill>
              </a:rPr>
              <a:t>и нормой лимита на работу </a:t>
            </a:r>
            <a:r>
              <a:rPr lang="ru-RU" dirty="0" smtClean="0">
                <a:solidFill>
                  <a:schemeClr val="bg1"/>
                </a:solidFill>
              </a:rPr>
              <a:t>напрямую из 1С. Используется механизм транзакций банковских систем, обеспечивающий наибольшую надёжность и защищённость от злоупотреблений и махинаций.</a:t>
            </a:r>
            <a:endParaRPr lang="ru-RU" dirty="0">
              <a:solidFill>
                <a:schemeClr val="bg1"/>
              </a:solidFill>
            </a:endParaRPr>
          </a:p>
          <a:p>
            <a:pPr indent="452438"/>
            <a:endParaRPr lang="ru-RU" b="1" dirty="0">
              <a:solidFill>
                <a:schemeClr val="bg1"/>
              </a:solidFill>
            </a:endParaRPr>
          </a:p>
          <a:p>
            <a:pPr indent="452438"/>
            <a:r>
              <a:rPr lang="ru-RU" b="1" dirty="0">
                <a:solidFill>
                  <a:schemeClr val="bg1"/>
                </a:solidFill>
              </a:rPr>
              <a:t>Для удобства работы было создано: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Документ для установки лимитов.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Ведомость выдачи топлива.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Реестры документов на выдачу топлива и установку лимитов.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Набор наглядных отчетов, которые показывают выдачу топлива с учетом различных параметров и фильтров.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Отчеты по состоянию и использованию текущего лимита.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Обработка </a:t>
            </a:r>
            <a:r>
              <a:rPr lang="ru-RU" dirty="0">
                <a:solidFill>
                  <a:schemeClr val="bg1"/>
                </a:solidFill>
              </a:rPr>
              <a:t>по загрузке  RFID карт.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5943472" y="660554"/>
            <a:ext cx="2929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Список организаций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DBE821-D097-479B-B2E5-5A223AD2B9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775" y="1275606"/>
            <a:ext cx="58864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437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6157829" y="660554"/>
            <a:ext cx="2500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Выбор компании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E8EE3C-466C-4818-91CE-2B6631FC2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25628"/>
            <a:ext cx="4244855" cy="460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256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234415" y="411510"/>
            <a:ext cx="3974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Отчет по топливным картам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C1F165-E2E9-4D87-8964-F39F9D18C8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51"/>
          <a:stretch/>
        </p:blipFill>
        <p:spPr>
          <a:xfrm>
            <a:off x="27169" y="873176"/>
            <a:ext cx="4512713" cy="32366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C3DE40-27F1-4B4F-A549-142A22F564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287" y="1275606"/>
            <a:ext cx="4512713" cy="37809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90767F-81C4-427C-B5D7-8052962B3CBB}"/>
              </a:ext>
            </a:extLst>
          </p:cNvPr>
          <p:cNvSpPr txBox="1"/>
          <p:nvPr/>
        </p:nvSpPr>
        <p:spPr>
          <a:xfrm>
            <a:off x="7384947" y="935871"/>
            <a:ext cx="173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продолжение</a:t>
            </a:r>
          </a:p>
        </p:txBody>
      </p:sp>
    </p:spTree>
    <p:extLst>
      <p:ext uri="{BB962C8B-B14F-4D97-AF65-F5344CB8AC3E}">
        <p14:creationId xmlns:p14="http://schemas.microsoft.com/office/powerpoint/2010/main" val="3671136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5292080" y="660554"/>
            <a:ext cx="3602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Изменение статуса меток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D77E90-67B4-4847-B637-6CDE42D3A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612" y="1433512"/>
            <a:ext cx="46767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6099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5292080" y="660554"/>
            <a:ext cx="3602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Изменение статуса меток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024C18-73F7-46DE-9AF3-C082F83463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15915"/>
            <a:ext cx="3167150" cy="452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41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5474924" y="660554"/>
            <a:ext cx="323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Управление балансом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6927D1-9FB4-47CA-92C4-C4BE57F94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83518"/>
            <a:ext cx="3206026" cy="465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6549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5474924" y="660554"/>
            <a:ext cx="323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Управление балансом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195CDC-8A8F-4F45-A432-3E7F58016D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79"/>
          <a:stretch/>
        </p:blipFill>
        <p:spPr>
          <a:xfrm>
            <a:off x="733457" y="987574"/>
            <a:ext cx="3528392" cy="24860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E49E5F-19DD-46AB-A3D6-0B29097D8B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86"/>
          <a:stretch/>
        </p:blipFill>
        <p:spPr>
          <a:xfrm>
            <a:off x="5608201" y="1187836"/>
            <a:ext cx="3118463" cy="388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197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5474924" y="660554"/>
            <a:ext cx="323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Управление балансом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0F1ADB-A250-4838-A81E-66D680822D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48" y="1275606"/>
            <a:ext cx="7582304" cy="290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117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4211960" y="528599"/>
            <a:ext cx="4798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Отчет по </a:t>
            </a:r>
            <a:r>
              <a:rPr lang="ru-RU" sz="2400" b="1" dirty="0" err="1">
                <a:solidFill>
                  <a:schemeClr val="bg1"/>
                </a:solidFill>
              </a:rPr>
              <a:t>топливораздаче</a:t>
            </a:r>
            <a:r>
              <a:rPr lang="ru-RU" sz="2400" b="1" dirty="0">
                <a:solidFill>
                  <a:schemeClr val="bg1"/>
                </a:solidFill>
              </a:rPr>
              <a:t> по карте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BBD6C3-2FBB-465B-A9C1-DC45541B9B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983619"/>
            <a:ext cx="3939579" cy="412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15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7640EF-064B-4D93-B707-5CC1DED59EC7}"/>
              </a:ext>
            </a:extLst>
          </p:cNvPr>
          <p:cNvSpPr txBox="1"/>
          <p:nvPr/>
        </p:nvSpPr>
        <p:spPr>
          <a:xfrm>
            <a:off x="3968721" y="528599"/>
            <a:ext cx="5285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Отчет по </a:t>
            </a:r>
            <a:r>
              <a:rPr lang="ru-RU" sz="2400" b="1" dirty="0" err="1">
                <a:solidFill>
                  <a:schemeClr val="bg1"/>
                </a:solidFill>
              </a:rPr>
              <a:t>топливораздаче</a:t>
            </a:r>
            <a:r>
              <a:rPr lang="ru-RU" sz="2400" b="1" dirty="0">
                <a:solidFill>
                  <a:schemeClr val="bg1"/>
                </a:solidFill>
              </a:rPr>
              <a:t> по объекту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BE6B5E-0CE8-4019-876F-93A79E923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06" y="961050"/>
            <a:ext cx="4320480" cy="416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21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36512" y="411510"/>
            <a:ext cx="6206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j-lt"/>
              </a:rPr>
              <a:t>Общая схема решения от компании </a:t>
            </a: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Exzotron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Рисунок 3" descr="12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627534"/>
            <a:ext cx="7557095" cy="437395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51720" y="1851670"/>
            <a:ext cx="50405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base"/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</a:t>
            </a:r>
          </a:p>
          <a:p>
            <a:pPr algn="ctr" fontAlgn="base"/>
            <a:r>
              <a:rPr lang="ru-RU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 внимание</a:t>
            </a:r>
            <a:endParaRPr lang="en-US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071F2F9-2E85-4EFC-B2C7-1BE2AE6224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28" y="123478"/>
            <a:ext cx="7477544" cy="494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39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946338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2438" algn="just"/>
            <a:r>
              <a:rPr lang="ru-RU" sz="1600" dirty="0" smtClean="0">
                <a:solidFill>
                  <a:schemeClr val="bg1"/>
                </a:solidFill>
              </a:rPr>
              <a:t>Передача </a:t>
            </a:r>
            <a:r>
              <a:rPr lang="ru-RU" sz="1600" dirty="0">
                <a:solidFill>
                  <a:schemeClr val="bg1"/>
                </a:solidFill>
              </a:rPr>
              <a:t>заданий на пополнение </a:t>
            </a:r>
            <a:r>
              <a:rPr lang="ru-RU" sz="1600" dirty="0" smtClean="0">
                <a:solidFill>
                  <a:schemeClr val="bg1"/>
                </a:solidFill>
              </a:rPr>
              <a:t>баланса выполняется </a:t>
            </a:r>
            <a:r>
              <a:rPr lang="ru-RU" sz="1600" dirty="0">
                <a:solidFill>
                  <a:schemeClr val="bg1"/>
                </a:solidFill>
              </a:rPr>
              <a:t>в отдельную таблицу M</a:t>
            </a:r>
            <a:r>
              <a:rPr lang="en-US" sz="1600" dirty="0">
                <a:solidFill>
                  <a:schemeClr val="bg1"/>
                </a:solidFill>
              </a:rPr>
              <a:t>y</a:t>
            </a:r>
            <a:r>
              <a:rPr lang="ru-RU" sz="1600" dirty="0">
                <a:solidFill>
                  <a:schemeClr val="bg1"/>
                </a:solidFill>
              </a:rPr>
              <a:t>SQL сервера</a:t>
            </a:r>
            <a:r>
              <a:rPr lang="uk-UA" sz="1600" dirty="0">
                <a:solidFill>
                  <a:schemeClr val="bg1"/>
                </a:solidFill>
              </a:rPr>
              <a:t>,</a:t>
            </a:r>
            <a:r>
              <a:rPr lang="ru-RU" sz="1600" dirty="0">
                <a:solidFill>
                  <a:schemeClr val="bg1"/>
                </a:solidFill>
              </a:rPr>
              <a:t> на котором </a:t>
            </a:r>
            <a:r>
              <a:rPr lang="ru-RU" sz="1600" dirty="0" smtClean="0">
                <a:solidFill>
                  <a:schemeClr val="bg1"/>
                </a:solidFill>
              </a:rPr>
              <a:t>развернут </a:t>
            </a:r>
            <a:r>
              <a:rPr lang="ru-RU" sz="1600" dirty="0">
                <a:solidFill>
                  <a:schemeClr val="bg1"/>
                </a:solidFill>
              </a:rPr>
              <a:t>Exzotron </a:t>
            </a:r>
            <a:r>
              <a:rPr lang="ru-RU" sz="1600" dirty="0" err="1">
                <a:solidFill>
                  <a:schemeClr val="bg1"/>
                </a:solidFill>
              </a:rPr>
              <a:t>Bot</a:t>
            </a:r>
            <a:r>
              <a:rPr lang="ru-RU" sz="1600" dirty="0">
                <a:solidFill>
                  <a:schemeClr val="bg1"/>
                </a:solidFill>
              </a:rPr>
              <a:t>.</a:t>
            </a:r>
          </a:p>
          <a:p>
            <a:pPr indent="452438" algn="just"/>
            <a:r>
              <a:rPr lang="en-US" sz="1600" dirty="0">
                <a:solidFill>
                  <a:schemeClr val="bg1"/>
                </a:solidFill>
              </a:rPr>
              <a:t>Java</a:t>
            </a:r>
            <a:r>
              <a:rPr lang="ru-RU" sz="1600" dirty="0">
                <a:solidFill>
                  <a:schemeClr val="bg1"/>
                </a:solidFill>
              </a:rPr>
              <a:t> сервер обрабатывает таблицу заданий на пополнение баланса и далее производит изменение данных по балансовым остаткам в </a:t>
            </a:r>
            <a:r>
              <a:rPr lang="ru-RU" sz="1600" dirty="0" smtClean="0">
                <a:solidFill>
                  <a:schemeClr val="bg1"/>
                </a:solidFill>
              </a:rPr>
              <a:t>базах </a:t>
            </a:r>
            <a:r>
              <a:rPr lang="ru-RU" sz="1600" dirty="0">
                <a:solidFill>
                  <a:schemeClr val="bg1"/>
                </a:solidFill>
              </a:rPr>
              <a:t>данных ТОПАЗ. Эти данные в рамках регламента обмена поступают непосредственно на колонки ТРК.</a:t>
            </a:r>
          </a:p>
          <a:p>
            <a:pPr indent="452438" algn="just"/>
            <a:r>
              <a:rPr lang="en-US" sz="1600" dirty="0">
                <a:solidFill>
                  <a:schemeClr val="bg1"/>
                </a:solidFill>
              </a:rPr>
              <a:t>Java</a:t>
            </a:r>
            <a:r>
              <a:rPr lang="ru-RU" sz="1600" dirty="0">
                <a:solidFill>
                  <a:schemeClr val="bg1"/>
                </a:solidFill>
              </a:rPr>
              <a:t> сервер, после первичного запуска и </a:t>
            </a:r>
            <a:r>
              <a:rPr lang="ru-RU" sz="1600" dirty="0" smtClean="0">
                <a:solidFill>
                  <a:schemeClr val="bg1"/>
                </a:solidFill>
              </a:rPr>
              <a:t>инициализации </a:t>
            </a:r>
            <a:r>
              <a:rPr lang="ru-RU" sz="1600" dirty="0">
                <a:solidFill>
                  <a:schemeClr val="bg1"/>
                </a:solidFill>
              </a:rPr>
              <a:t>самостоятельно сканирует базу данных </a:t>
            </a:r>
            <a:r>
              <a:rPr lang="ru-RU" sz="1600" dirty="0" smtClean="0">
                <a:solidFill>
                  <a:schemeClr val="bg1"/>
                </a:solidFill>
              </a:rPr>
              <a:t>ТОПАЗ </a:t>
            </a:r>
            <a:r>
              <a:rPr lang="ru-RU" sz="1600" dirty="0">
                <a:solidFill>
                  <a:schemeClr val="bg1"/>
                </a:solidFill>
              </a:rPr>
              <a:t>на предмет свежих транзакций о выдаче топлива. Свежие данные загружаются на сервер </a:t>
            </a:r>
            <a:r>
              <a:rPr lang="ru-RU" sz="1600" dirty="0" err="1">
                <a:solidFill>
                  <a:schemeClr val="bg1"/>
                </a:solidFill>
              </a:rPr>
              <a:t>MySQL</a:t>
            </a:r>
            <a:r>
              <a:rPr lang="ru-RU" sz="1600" dirty="0">
                <a:solidFill>
                  <a:schemeClr val="bg1"/>
                </a:solidFill>
              </a:rPr>
              <a:t>, а </a:t>
            </a:r>
            <a:r>
              <a:rPr lang="ru-RU" sz="1600" dirty="0" smtClean="0">
                <a:solidFill>
                  <a:schemeClr val="bg1"/>
                </a:solidFill>
              </a:rPr>
              <a:t>также </a:t>
            </a:r>
            <a:r>
              <a:rPr lang="ru-RU" sz="1600" dirty="0">
                <a:solidFill>
                  <a:schemeClr val="bg1"/>
                </a:solidFill>
              </a:rPr>
              <a:t>происходит обработка (уменьшение) остатка по балансу на сумму выдачи по каждой карте. Данные изменения по </a:t>
            </a:r>
            <a:r>
              <a:rPr lang="ru-RU" sz="1600" dirty="0" smtClean="0">
                <a:solidFill>
                  <a:schemeClr val="bg1"/>
                </a:solidFill>
              </a:rPr>
              <a:t>остаткам </a:t>
            </a:r>
            <a:r>
              <a:rPr lang="ru-RU" sz="1600" dirty="0">
                <a:solidFill>
                  <a:schemeClr val="bg1"/>
                </a:solidFill>
              </a:rPr>
              <a:t>снова выгружаются в </a:t>
            </a:r>
            <a:r>
              <a:rPr lang="ru-RU" sz="1600" dirty="0" smtClean="0">
                <a:solidFill>
                  <a:schemeClr val="bg1"/>
                </a:solidFill>
              </a:rPr>
              <a:t>базы </a:t>
            </a:r>
            <a:r>
              <a:rPr lang="ru-RU" sz="1600" dirty="0">
                <a:solidFill>
                  <a:schemeClr val="bg1"/>
                </a:solidFill>
              </a:rPr>
              <a:t>данных ТОПАЗ.</a:t>
            </a:r>
          </a:p>
          <a:p>
            <a:pPr indent="452438" algn="just"/>
            <a:r>
              <a:rPr lang="ru-RU" sz="1600" dirty="0">
                <a:solidFill>
                  <a:schemeClr val="bg1"/>
                </a:solidFill>
              </a:rPr>
              <a:t>Далее эти данные из базы данных M</a:t>
            </a:r>
            <a:r>
              <a:rPr lang="en-US" sz="1600" dirty="0">
                <a:solidFill>
                  <a:schemeClr val="bg1"/>
                </a:solidFill>
              </a:rPr>
              <a:t>y</a:t>
            </a:r>
            <a:r>
              <a:rPr lang="ru-RU" sz="1600" dirty="0">
                <a:solidFill>
                  <a:schemeClr val="bg1"/>
                </a:solidFill>
              </a:rPr>
              <a:t>SQL используются для загрузки в систему </a:t>
            </a:r>
            <a:r>
              <a:rPr lang="ru-RU" sz="1600" dirty="0" smtClean="0">
                <a:solidFill>
                  <a:schemeClr val="bg1"/>
                </a:solidFill>
              </a:rPr>
              <a:t>1С </a:t>
            </a:r>
            <a:r>
              <a:rPr lang="ru-RU" sz="1600" dirty="0">
                <a:solidFill>
                  <a:schemeClr val="bg1"/>
                </a:solidFill>
              </a:rPr>
              <a:t>в документ </a:t>
            </a:r>
            <a:r>
              <a:rPr lang="ru-RU" sz="1600" dirty="0" smtClean="0">
                <a:solidFill>
                  <a:schemeClr val="bg1"/>
                </a:solidFill>
              </a:rPr>
              <a:t>Ведомость </a:t>
            </a:r>
            <a:r>
              <a:rPr lang="ru-RU" sz="1600" dirty="0">
                <a:solidFill>
                  <a:schemeClr val="bg1"/>
                </a:solidFill>
              </a:rPr>
              <a:t>выдачи топлива.</a:t>
            </a:r>
          </a:p>
          <a:p>
            <a:pPr indent="452438" algn="just"/>
            <a:r>
              <a:rPr lang="ru-RU" sz="1600" dirty="0">
                <a:solidFill>
                  <a:schemeClr val="bg1"/>
                </a:solidFill>
              </a:rPr>
              <a:t>Запись в таблицу возможна только после проведения документа, после чего документ </a:t>
            </a:r>
            <a:r>
              <a:rPr lang="ru-RU" sz="1600" dirty="0" smtClean="0">
                <a:solidFill>
                  <a:schemeClr val="bg1"/>
                </a:solidFill>
              </a:rPr>
              <a:t>блокируется </a:t>
            </a:r>
            <a:r>
              <a:rPr lang="ru-RU" sz="1600" dirty="0">
                <a:solidFill>
                  <a:schemeClr val="bg1"/>
                </a:solidFill>
              </a:rPr>
              <a:t>и отменить проведение нельзя. Для снятия </a:t>
            </a:r>
            <a:r>
              <a:rPr lang="ru-RU" sz="1600" dirty="0" smtClean="0">
                <a:solidFill>
                  <a:schemeClr val="bg1"/>
                </a:solidFill>
              </a:rPr>
              <a:t>лимита </a:t>
            </a:r>
            <a:r>
              <a:rPr lang="ru-RU" sz="1600" dirty="0">
                <a:solidFill>
                  <a:schemeClr val="bg1"/>
                </a:solidFill>
              </a:rPr>
              <a:t>нужно проводить аналогичный документа с отрицательным лимитом</a:t>
            </a:r>
            <a:r>
              <a:rPr lang="ru-RU" sz="1600" dirty="0" smtClean="0">
                <a:solidFill>
                  <a:schemeClr val="bg1"/>
                </a:solidFill>
              </a:rPr>
              <a:t>.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2" y="515456"/>
            <a:ext cx="8960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j-lt"/>
              </a:rPr>
              <a:t>Описание процесса взаимодействия ТОПАЗ и нового </a:t>
            </a:r>
            <a:r>
              <a:rPr lang="en-US" sz="2000" b="1" dirty="0">
                <a:solidFill>
                  <a:schemeClr val="bg1"/>
                </a:solidFill>
                <a:latin typeface="+mj-lt"/>
              </a:rPr>
              <a:t>Java </a:t>
            </a:r>
            <a:r>
              <a:rPr lang="uk-UA" sz="2000" b="1" dirty="0">
                <a:solidFill>
                  <a:schemeClr val="bg1"/>
                </a:solidFill>
                <a:latin typeface="+mj-lt"/>
              </a:rPr>
              <a:t>сервера от </a:t>
            </a:r>
            <a:r>
              <a:rPr lang="en-US" sz="2000" b="1" dirty="0" err="1">
                <a:solidFill>
                  <a:schemeClr val="bg1"/>
                </a:solidFill>
                <a:latin typeface="+mj-lt"/>
              </a:rPr>
              <a:t>Exzorton</a:t>
            </a:r>
            <a:r>
              <a:rPr lang="uk-UA" sz="2000" b="1" dirty="0">
                <a:solidFill>
                  <a:schemeClr val="bg1"/>
                </a:solidFill>
                <a:latin typeface="+mj-lt"/>
              </a:rPr>
              <a:t>:</a:t>
            </a:r>
            <a:endParaRPr lang="ru-RU" sz="20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483518"/>
            <a:ext cx="3017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j-lt"/>
              </a:rPr>
              <a:t>Контроль транспорта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1256C7-AAA0-4EEC-BE6C-B33B8B040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842776"/>
            <a:ext cx="8388424" cy="429860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483518"/>
            <a:ext cx="5012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Реестр Ведомостей выдачи топлива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9D5163-6F4A-4C88-BF30-7A77392C1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04848"/>
            <a:ext cx="8388424" cy="42249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483518"/>
            <a:ext cx="3885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Ведомость выдачи топлива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FF7E49-9E7A-4093-B2D5-9E8E1AB7B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17433"/>
            <a:ext cx="8388424" cy="42249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483518"/>
            <a:ext cx="7171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Реестр документов Назначения лимитов на отгрузку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B7C5EE-4C30-43E8-91A1-521CF3608E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7" y="868270"/>
            <a:ext cx="8463715" cy="427522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</TotalTime>
  <Words>471</Words>
  <Application>Microsoft Office PowerPoint</Application>
  <PresentationFormat>Экран (16:9)</PresentationFormat>
  <Paragraphs>49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Юрий Кузьмук</dc:creator>
  <cp:lastModifiedBy>Пользователь Windows</cp:lastModifiedBy>
  <cp:revision>72</cp:revision>
  <dcterms:created xsi:type="dcterms:W3CDTF">2021-01-01T20:48:47Z</dcterms:created>
  <dcterms:modified xsi:type="dcterms:W3CDTF">2021-06-21T06:33:45Z</dcterms:modified>
</cp:coreProperties>
</file>