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7" r:id="rId3"/>
    <p:sldId id="258" r:id="rId4"/>
    <p:sldId id="259" r:id="rId5"/>
    <p:sldId id="260" r:id="rId6"/>
    <p:sldId id="284" r:id="rId7"/>
    <p:sldId id="261" r:id="rId8"/>
    <p:sldId id="262" r:id="rId9"/>
    <p:sldId id="263" r:id="rId10"/>
    <p:sldId id="271" r:id="rId11"/>
    <p:sldId id="285" r:id="rId12"/>
    <p:sldId id="265" r:id="rId13"/>
    <p:sldId id="264" r:id="rId14"/>
    <p:sldId id="266" r:id="rId15"/>
    <p:sldId id="286" r:id="rId16"/>
    <p:sldId id="267" r:id="rId17"/>
    <p:sldId id="287" r:id="rId18"/>
    <p:sldId id="288" r:id="rId19"/>
    <p:sldId id="268" r:id="rId20"/>
    <p:sldId id="269" r:id="rId21"/>
    <p:sldId id="270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80" r:id="rId30"/>
    <p:sldId id="281" r:id="rId31"/>
    <p:sldId id="290" r:id="rId32"/>
  </p:sldIdLst>
  <p:sldSz cx="12192000" cy="6858000"/>
  <p:notesSz cx="6735763" cy="9867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9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7B4A-03B2-454D-9B1F-594A93574FE3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65D-A096-4E59-8481-10711EA2C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87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7B4A-03B2-454D-9B1F-594A93574FE3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65D-A096-4E59-8481-10711EA2C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8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7B4A-03B2-454D-9B1F-594A93574FE3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65D-A096-4E59-8481-10711EA2C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4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7B4A-03B2-454D-9B1F-594A93574FE3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65D-A096-4E59-8481-10711EA2C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1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7B4A-03B2-454D-9B1F-594A93574FE3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65D-A096-4E59-8481-10711EA2C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94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7B4A-03B2-454D-9B1F-594A93574FE3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65D-A096-4E59-8481-10711EA2C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8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7B4A-03B2-454D-9B1F-594A93574FE3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65D-A096-4E59-8481-10711EA2C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46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7B4A-03B2-454D-9B1F-594A93574FE3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65D-A096-4E59-8481-10711EA2C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99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7B4A-03B2-454D-9B1F-594A93574FE3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65D-A096-4E59-8481-10711EA2C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4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7B4A-03B2-454D-9B1F-594A93574FE3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65D-A096-4E59-8481-10711EA2C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63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7B4A-03B2-454D-9B1F-594A93574FE3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65D-A096-4E59-8481-10711EA2C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48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97B4A-03B2-454D-9B1F-594A93574FE3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65D-A096-4E59-8481-10711EA2C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01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3512" y="188641"/>
            <a:ext cx="8964488" cy="75069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andara" pitchFamily="34" charset="0"/>
              </a:rPr>
              <a:t>Министерство здравоохранения </a:t>
            </a:r>
            <a:r>
              <a:rPr lang="ru-RU" sz="2000" b="1" dirty="0" smtClean="0">
                <a:solidFill>
                  <a:srgbClr val="002060"/>
                </a:solidFill>
                <a:latin typeface="Candara" pitchFamily="34" charset="0"/>
              </a:rPr>
              <a:t>Луганской Народной Республики</a:t>
            </a:r>
            <a:r>
              <a:rPr lang="ru-RU" sz="2000" b="1" dirty="0">
                <a:solidFill>
                  <a:srgbClr val="002060"/>
                </a:solidFill>
                <a:latin typeface="Candara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Candara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Candara" pitchFamily="34" charset="0"/>
              </a:rPr>
              <a:t>ГУ «Луганский республиканский дерматовенерологический диспансер» ЛНР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5998" y="1858606"/>
            <a:ext cx="7424707" cy="1369609"/>
          </a:xfrm>
          <a:ln w="28575">
            <a:solidFill>
              <a:srgbClr val="800000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andara" pitchFamily="34" charset="0"/>
              </a:rPr>
              <a:t>А К Н Е: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Candara" pitchFamily="34" charset="0"/>
              </a:rPr>
              <a:t>рациональные подходы к терапии</a:t>
            </a:r>
            <a:endParaRPr lang="ru-RU" sz="36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761553" y="4179417"/>
            <a:ext cx="52004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Candara" pitchFamily="34" charset="0"/>
                <a:ea typeface="Calibri" pitchFamily="34" charset="0"/>
                <a:cs typeface="Arial" pitchFamily="34" charset="0"/>
              </a:rPr>
              <a:t>РУСИНА Елена Николаевна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Candara" pitchFamily="34" charset="0"/>
                <a:cs typeface="Arial" pitchFamily="34" charset="0"/>
              </a:rPr>
              <a:t>Главный врач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Candara" pitchFamily="34" charset="0"/>
                <a:cs typeface="Arial" pitchFamily="34" charset="0"/>
              </a:rPr>
              <a:t>Главный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Candara" pitchFamily="34" charset="0"/>
                <a:cs typeface="Arial" pitchFamily="34" charset="0"/>
              </a:rPr>
              <a:t>внештатный специалист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Candara" pitchFamily="34" charset="0"/>
                <a:cs typeface="Arial" pitchFamily="34" charset="0"/>
              </a:rPr>
              <a:t>по </a:t>
            </a:r>
            <a:r>
              <a:rPr lang="ru-RU" sz="2400" dirty="0" err="1">
                <a:solidFill>
                  <a:srgbClr val="002060"/>
                </a:solidFill>
                <a:latin typeface="Candara" pitchFamily="34" charset="0"/>
                <a:cs typeface="Arial" pitchFamily="34" charset="0"/>
              </a:rPr>
              <a:t>Дерматовенерологии</a:t>
            </a:r>
            <a:r>
              <a:rPr lang="ru-RU" sz="2400" dirty="0">
                <a:solidFill>
                  <a:srgbClr val="002060"/>
                </a:solidFill>
                <a:latin typeface="Candara" pitchFamily="34" charset="0"/>
                <a:cs typeface="Arial" pitchFamily="34" charset="0"/>
              </a:rPr>
              <a:t> при МЗ ЛНР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3906" y="6193974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14.09.2022 г.</a:t>
            </a:r>
            <a:endParaRPr lang="ru-RU" sz="24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 descr="https://medgarant.su/wp-content/uploads/2019/07/lechenie-akne-1024x494-1024x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3" y="3588496"/>
            <a:ext cx="5322512" cy="2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2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258" y="4648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ДИЕТА при 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акне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/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 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</a:br>
            <a:endParaRPr lang="ru-RU" sz="2400" b="1" dirty="0">
              <a:solidFill>
                <a:srgbClr val="323232"/>
              </a:solidFill>
              <a:latin typeface="Candara" panose="020E0502030303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258" y="1252349"/>
            <a:ext cx="10515600" cy="15160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b="1" dirty="0">
                <a:latin typeface="Candara" panose="020E0502030303020204" pitchFamily="34" charset="0"/>
                <a:ea typeface="Calibri" panose="020F0502020204030204" pitchFamily="34" charset="0"/>
              </a:rPr>
              <a:t>снижение потребления продуктов с высоким гликемическим индексом (сладости, сладкие напитки, фаст-фуд) и </a:t>
            </a:r>
            <a:r>
              <a:rPr lang="ru-RU" sz="26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молока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пациентам </a:t>
            </a:r>
            <a:r>
              <a:rPr lang="ru-RU" sz="2600" b="1" dirty="0">
                <a:latin typeface="Candara" panose="020E0502030303020204" pitchFamily="34" charset="0"/>
                <a:ea typeface="Calibri" panose="020F0502020204030204" pitchFamily="34" charset="0"/>
              </a:rPr>
              <a:t>с ожирением, метаболическим синдромом необходимо ограничить высококалорийные продукты и жирную </a:t>
            </a:r>
            <a:r>
              <a:rPr lang="ru-RU" sz="26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пищу</a:t>
            </a:r>
            <a:endParaRPr lang="ru-RU" sz="2600" dirty="0"/>
          </a:p>
        </p:txBody>
      </p:sp>
      <p:pic>
        <p:nvPicPr>
          <p:cNvPr id="3076" name="Picture 4" descr="https://www.sostav.ru/images/news/2019/09/30/nsbhz0zs_m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07" y="3076011"/>
            <a:ext cx="4632556" cy="351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reporter64.ru/uploads/content/ala_15502193525c667858869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97" y="3399054"/>
            <a:ext cx="4872228" cy="298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88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011" y="19055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Принципы терапии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акне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 зависят от: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7823" y="1516120"/>
            <a:ext cx="108799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6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оценки </a:t>
            </a:r>
            <a:r>
              <a:rPr lang="ru-RU" sz="2600" b="1" dirty="0">
                <a:latin typeface="Candara" panose="020E0502030303020204" pitchFamily="34" charset="0"/>
                <a:ea typeface="Calibri" panose="020F0502020204030204" pitchFamily="34" charset="0"/>
              </a:rPr>
              <a:t>степени </a:t>
            </a:r>
            <a:r>
              <a:rPr lang="ru-RU" sz="26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тяжести</a:t>
            </a:r>
            <a:endParaRPr lang="ru-RU" sz="2600" b="1" dirty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pPr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6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наличия </a:t>
            </a:r>
            <a:r>
              <a:rPr lang="ru-RU" sz="2600" b="1" dirty="0">
                <a:latin typeface="Candara" panose="020E0502030303020204" pitchFamily="34" charset="0"/>
                <a:ea typeface="Calibri" panose="020F0502020204030204" pitchFamily="34" charset="0"/>
              </a:rPr>
              <a:t>предикторов формирования </a:t>
            </a:r>
            <a:r>
              <a:rPr lang="ru-RU" sz="2600" b="1" dirty="0" err="1">
                <a:latin typeface="Candara" panose="020E0502030303020204" pitchFamily="34" charset="0"/>
                <a:ea typeface="Calibri" panose="020F0502020204030204" pitchFamily="34" charset="0"/>
              </a:rPr>
              <a:t>симптомокомплекса</a:t>
            </a:r>
            <a:r>
              <a:rPr lang="ru-RU" sz="2600" b="1" dirty="0"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600" b="1" dirty="0" err="1" smtClean="0">
                <a:latin typeface="Candara" panose="020E0502030303020204" pitchFamily="34" charset="0"/>
                <a:ea typeface="Calibri" panose="020F0502020204030204" pitchFamily="34" charset="0"/>
              </a:rPr>
              <a:t>постакне</a:t>
            </a:r>
            <a:endParaRPr lang="ru-RU" sz="2600" b="1" dirty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pPr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6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сформировавшейся </a:t>
            </a:r>
            <a:r>
              <a:rPr lang="ru-RU" sz="2600" b="1" dirty="0">
                <a:latin typeface="Candara" panose="020E0502030303020204" pitchFamily="34" charset="0"/>
                <a:ea typeface="Calibri" panose="020F0502020204030204" pitchFamily="34" charset="0"/>
              </a:rPr>
              <a:t>картины </a:t>
            </a:r>
            <a:r>
              <a:rPr lang="ru-RU" sz="2600" b="1" dirty="0" err="1" smtClean="0">
                <a:latin typeface="Candara" panose="020E0502030303020204" pitchFamily="34" charset="0"/>
                <a:ea typeface="Calibri" panose="020F0502020204030204" pitchFamily="34" charset="0"/>
              </a:rPr>
              <a:t>постакне</a:t>
            </a:r>
            <a:endParaRPr lang="ru-RU" sz="2600" b="1" dirty="0">
              <a:latin typeface="Candara" panose="020E0502030303020204" pitchFamily="34" charset="0"/>
              <a:ea typeface="Calibri" panose="020F0502020204030204" pitchFamily="34" charset="0"/>
            </a:endParaRPr>
          </a:p>
        </p:txBody>
      </p:sp>
      <p:pic>
        <p:nvPicPr>
          <p:cNvPr id="4098" name="Picture 2" descr="https://probolezny.ru/media/bolezny/postakne/akne-i-postakne_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96" y="3292849"/>
            <a:ext cx="6624540" cy="312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856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9242" y="159991"/>
            <a:ext cx="9778314" cy="1001545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u="sng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Терапия при </a:t>
            </a:r>
            <a:r>
              <a:rPr lang="ru-RU" sz="3600" b="1" u="sng" dirty="0" err="1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акне</a:t>
            </a:r>
            <a:r>
              <a:rPr lang="ru-RU" sz="3600" b="1" u="sng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3600" b="1" dirty="0" smtClean="0">
                <a:latin typeface="Candara" panose="020E0502030303020204" pitchFamily="34" charset="0"/>
              </a:rPr>
              <a:t>– </a:t>
            </a:r>
            <a:br>
              <a:rPr lang="ru-RU" sz="3600" b="1" dirty="0" smtClean="0">
                <a:latin typeface="Candara" panose="020E0502030303020204" pitchFamily="34" charset="0"/>
              </a:rPr>
            </a:br>
            <a:r>
              <a:rPr lang="ru-RU" sz="32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системная, наружная </a:t>
            </a:r>
            <a:r>
              <a:rPr lang="ru-RU" sz="32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терапию и </a:t>
            </a:r>
            <a:r>
              <a:rPr lang="ru-RU" sz="3200" b="1" dirty="0" err="1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дерматокосметика</a:t>
            </a:r>
            <a:endParaRPr lang="ru-RU" sz="3200" b="1" dirty="0">
              <a:latin typeface="Candara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0575" y="789820"/>
            <a:ext cx="114715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 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при</a:t>
            </a: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легкой степени и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комедональном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акне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- 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только наружная терапия, </a:t>
            </a:r>
            <a:endParaRPr lang="ru-RU" sz="2400" b="1" dirty="0" smtClean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при</a:t>
            </a: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средней степени 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- наружная терапия при необходимости сочетается с системной терапией, </a:t>
            </a:r>
            <a:endParaRPr lang="ru-RU" sz="2400" b="1" dirty="0" smtClean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при</a:t>
            </a: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тяжелой степени 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основной является системная терапия. </a:t>
            </a:r>
            <a:endParaRPr lang="ru-RU" sz="2400" b="1" dirty="0" smtClean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При 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всех клинических формах лекарственная терапия проводится на фоне применения базового ухода с использованием специально разработанных средств лечебной косметики. </a:t>
            </a:r>
          </a:p>
        </p:txBody>
      </p:sp>
      <p:pic>
        <p:nvPicPr>
          <p:cNvPr id="6146" name="Picture 2" descr="https://static.insales-cdn.com/images/products/1/6988/485194572/per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26135" b="20031"/>
          <a:stretch/>
        </p:blipFill>
        <p:spPr bwMode="auto">
          <a:xfrm>
            <a:off x="3241962" y="3836808"/>
            <a:ext cx="5482594" cy="285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513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963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Требования к </a:t>
            </a:r>
            <a:r>
              <a:rPr lang="ru-RU" sz="3600" b="1" u="sng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ДЕРМАТОКОСМЕТИКЕ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(очищение и уход)</a:t>
            </a:r>
            <a:r>
              <a:rPr lang="ru-RU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/>
            </a:r>
            <a:br>
              <a:rPr lang="ru-RU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6041" y="847898"/>
            <a:ext cx="62290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не обладает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акнегенным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 и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комедогенным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действием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err="1" smtClean="0">
                <a:latin typeface="Candara" panose="020E0502030303020204" pitchFamily="34" charset="0"/>
                <a:ea typeface="Calibri" panose="020F0502020204030204" pitchFamily="34" charset="0"/>
              </a:rPr>
              <a:t>себорегулирующее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 действие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err="1" smtClean="0">
                <a:latin typeface="Candara" panose="020E0502030303020204" pitchFamily="34" charset="0"/>
                <a:ea typeface="Calibri" panose="020F0502020204030204" pitchFamily="34" charset="0"/>
              </a:rPr>
              <a:t>кератолитическое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 действие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противовоспалительное действие</a:t>
            </a:r>
            <a:endParaRPr lang="ru-RU" sz="2400" b="1" dirty="0">
              <a:latin typeface="Candara" panose="020E0502030303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354" y="662780"/>
            <a:ext cx="4856279" cy="6209031"/>
          </a:xfrm>
          <a:prstGeom prst="rect">
            <a:avLst/>
          </a:prstGeom>
        </p:spPr>
      </p:pic>
      <p:pic>
        <p:nvPicPr>
          <p:cNvPr id="5122" name="Picture 2" descr="https://cdn1.ozone.ru/s3/multimedia-a/62651683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0" b="25289"/>
          <a:stretch/>
        </p:blipFill>
        <p:spPr bwMode="auto">
          <a:xfrm>
            <a:off x="1139402" y="2786890"/>
            <a:ext cx="4571441" cy="39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845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251" y="208754"/>
            <a:ext cx="7482840" cy="8402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Наружные средства для лечения 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акне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227" y="961036"/>
            <a:ext cx="70602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производные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ретиноевой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 кислоты; </a:t>
            </a:r>
          </a:p>
          <a:p>
            <a:pPr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бензоила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 пероксид (Б); </a:t>
            </a:r>
          </a:p>
          <a:p>
            <a:pPr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топические антибиотики; </a:t>
            </a:r>
          </a:p>
          <a:p>
            <a:pPr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препараты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азелаиновой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/салициловой кислоты; </a:t>
            </a:r>
          </a:p>
          <a:p>
            <a:pPr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препараты серы и резорцина; </a:t>
            </a:r>
          </a:p>
          <a:p>
            <a:pPr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алюминия хлорид ρ; </a:t>
            </a:r>
          </a:p>
          <a:p>
            <a:pPr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цинка. </a:t>
            </a:r>
          </a:p>
        </p:txBody>
      </p:sp>
      <p:pic>
        <p:nvPicPr>
          <p:cNvPr id="7170" name="Picture 2" descr="https://cdn1.ozone.ru/s3/multimedia-j/c1000/63837014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6" t="17428" r="3848" b="11505"/>
          <a:stretch/>
        </p:blipFill>
        <p:spPr bwMode="auto">
          <a:xfrm>
            <a:off x="1006965" y="3993852"/>
            <a:ext cx="2044931" cy="26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101hairtips.com/wp-content/uploads/9/4/5/9452d5a2ec09006e17e0773134461e5a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3" r="50318" b="50350"/>
          <a:stretch/>
        </p:blipFill>
        <p:spPr bwMode="auto">
          <a:xfrm>
            <a:off x="3799204" y="4821954"/>
            <a:ext cx="2162695" cy="170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101hairtips.com/wp-content/uploads/9/4/5/9452d5a2ec09006e17e0773134461e5a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8" t="52855" b="3409"/>
          <a:stretch/>
        </p:blipFill>
        <p:spPr bwMode="auto">
          <a:xfrm>
            <a:off x="9484099" y="3425875"/>
            <a:ext cx="2641400" cy="234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clindovit.ru/wp-content/themes/clindovit-new/img/qurant/clindovit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293" y="3241964"/>
            <a:ext cx="4445058" cy="178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azelik.ru/wp-content/themes/azelik/img/azelik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30" y="5298950"/>
            <a:ext cx="2887993" cy="135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avatars.mds.yandex.net/get-altay/4432502/2a0000017f06c7fbee54512da76e3564ca90/XXL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7" t="9427" r="23953" b="9750"/>
          <a:stretch/>
        </p:blipFill>
        <p:spPr bwMode="auto">
          <a:xfrm>
            <a:off x="7678294" y="0"/>
            <a:ext cx="4513706" cy="324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42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5484" y="-157941"/>
            <a:ext cx="981176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ru-RU" sz="3600" b="1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Точки</a:t>
            </a:r>
            <a:r>
              <a:rPr lang="en-US" altLang="ru-RU" sz="36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altLang="ru-RU" sz="3600" b="1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приложения</a:t>
            </a:r>
            <a:r>
              <a:rPr lang="en-US" altLang="ru-RU" sz="36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altLang="ru-RU" sz="3600" b="1" dirty="0" err="1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наруж</a:t>
            </a:r>
            <a:r>
              <a:rPr lang="en-US" altLang="ru-RU" sz="3600" b="1" dirty="0" err="1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ных</a:t>
            </a:r>
            <a:r>
              <a:rPr lang="en-US" altLang="ru-RU" sz="36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altLang="ru-RU" sz="3600" b="1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средств</a:t>
            </a:r>
            <a:r>
              <a:rPr lang="en-US" altLang="ru-RU" sz="36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altLang="ru-RU" sz="3600" b="1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лечения</a:t>
            </a:r>
            <a:r>
              <a:rPr lang="en-US" altLang="ru-RU" sz="36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altLang="ru-RU" sz="3600" b="1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акне</a:t>
            </a:r>
            <a:r>
              <a:rPr lang="en-US" altLang="ru-RU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endParaRPr lang="ko-KR" altLang="en-US" b="1" dirty="0" smtClean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  <a:ea typeface="Gulim" pitchFamily="34" charset="-127"/>
            </a:endParaRPr>
          </a:p>
        </p:txBody>
      </p:sp>
      <p:graphicFrame>
        <p:nvGraphicFramePr>
          <p:cNvPr id="44074" name="Group 42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604330191"/>
              </p:ext>
            </p:extLst>
          </p:nvPr>
        </p:nvGraphicFramePr>
        <p:xfrm>
          <a:off x="307572" y="789710"/>
          <a:ext cx="11621192" cy="6068292"/>
        </p:xfrm>
        <a:graphic>
          <a:graphicData uri="http://schemas.openxmlformats.org/drawingml/2006/table">
            <a:tbl>
              <a:tblPr/>
              <a:tblGrid>
                <a:gridCol w="27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5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5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4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Повышенная продукция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кожного сала</a:t>
                      </a:r>
                      <a:r>
                        <a:rPr kumimoji="0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Gulim" pitchFamily="34" charset="-127"/>
                          <a:cs typeface="Arial" charset="0"/>
                        </a:rPr>
                        <a:t> </a:t>
                      </a:r>
                      <a:endParaRPr kumimoji="0" lang="ko-KR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47"/>
                        </a:gs>
                        <a:gs pos="50000">
                          <a:schemeClr val="hlink"/>
                        </a:gs>
                        <a:gs pos="100000">
                          <a:srgbClr val="00474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Фолликулярный гиперкератоз</a:t>
                      </a:r>
                      <a:r>
                        <a:rPr kumimoji="0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Gulim" pitchFamily="34" charset="-127"/>
                          <a:cs typeface="Arial" charset="0"/>
                        </a:rPr>
                        <a:t> </a:t>
                      </a:r>
                      <a:endParaRPr kumimoji="0" lang="ko-KR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47"/>
                        </a:gs>
                        <a:gs pos="50000">
                          <a:schemeClr val="hlink"/>
                        </a:gs>
                        <a:gs pos="100000">
                          <a:srgbClr val="00474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Избыточная бактериальная колонизация</a:t>
                      </a:r>
                      <a:r>
                        <a:rPr kumimoji="0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Gulim" pitchFamily="34" charset="-127"/>
                          <a:cs typeface="Arial" charset="0"/>
                        </a:rPr>
                        <a:t> </a:t>
                      </a:r>
                      <a:endParaRPr kumimoji="0" lang="ko-KR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47"/>
                        </a:gs>
                        <a:gs pos="50000">
                          <a:schemeClr val="hlink"/>
                        </a:gs>
                        <a:gs pos="100000">
                          <a:srgbClr val="00474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Воспаление</a:t>
                      </a:r>
                      <a:endParaRPr kumimoji="0" lang="ko-KR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47"/>
                        </a:gs>
                        <a:gs pos="50000">
                          <a:schemeClr val="hlink"/>
                        </a:gs>
                        <a:gs pos="100000">
                          <a:srgbClr val="004747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Местные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ретиноиды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Gulim" pitchFamily="34" charset="-127"/>
                          <a:cs typeface="Arial" charset="0"/>
                        </a:rPr>
                        <a:t> </a:t>
                      </a:r>
                      <a:endParaRPr kumimoji="0" lang="ko-K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--</a:t>
                      </a:r>
                      <a:endParaRPr kumimoji="0" lang="en-US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++</a:t>
                      </a:r>
                      <a:endParaRPr kumimoji="0" lang="en-US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(+)</a:t>
                      </a:r>
                      <a:endParaRPr kumimoji="0" lang="en-US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(+)</a:t>
                      </a:r>
                      <a:endParaRPr kumimoji="0" lang="en-US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1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Местные антибиотики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Gulim" pitchFamily="34" charset="-127"/>
                          <a:cs typeface="Arial" charset="0"/>
                        </a:rPr>
                        <a:t> </a:t>
                      </a:r>
                      <a:endParaRPr kumimoji="0" lang="ko-K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--</a:t>
                      </a:r>
                      <a:endParaRPr kumimoji="0" lang="en-US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--</a:t>
                      </a:r>
                      <a:endParaRPr kumimoji="0" lang="en-US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++</a:t>
                      </a:r>
                      <a:endParaRPr kumimoji="0" lang="en-US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++</a:t>
                      </a:r>
                      <a:endParaRPr kumimoji="0" lang="en-US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4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Бензоилпероксид</a:t>
                      </a:r>
                      <a:endParaRPr kumimoji="0" lang="ko-K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--</a:t>
                      </a:r>
                      <a:endParaRPr kumimoji="0" lang="en-US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en-US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++</a:t>
                      </a:r>
                      <a:endParaRPr kumimoji="0" lang="en-US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4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Азелаиновая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 кислота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Gulim" pitchFamily="34" charset="-127"/>
                          <a:cs typeface="Arial" charset="0"/>
                        </a:rPr>
                        <a:t> </a:t>
                      </a:r>
                      <a:endParaRPr kumimoji="0" lang="ko-K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--</a:t>
                      </a:r>
                      <a:endParaRPr kumimoji="0" lang="en-US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++</a:t>
                      </a:r>
                      <a:endParaRPr kumimoji="0" lang="en-US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en-US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en-US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0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826" y="245572"/>
            <a:ext cx="10515600" cy="70721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Ретиноиды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в лечении 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акне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004" y="952789"/>
            <a:ext cx="11970327" cy="348620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Действие</a:t>
            </a:r>
            <a:r>
              <a:rPr lang="ru-RU" sz="2400" b="1" i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- </a:t>
            </a:r>
            <a:r>
              <a:rPr lang="ru-RU" sz="2400" b="1" dirty="0" err="1" smtClean="0">
                <a:latin typeface="Candara" panose="020E0502030303020204" pitchFamily="34" charset="0"/>
                <a:ea typeface="Calibri" panose="020F0502020204030204" pitchFamily="34" charset="0"/>
              </a:rPr>
              <a:t>комедонолитическое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, противовоспалительное и 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предупреждают появление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микрокомедонов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. </a:t>
            </a:r>
            <a:endParaRPr lang="ru-RU" sz="2400" b="1" dirty="0" smtClean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 err="1" smtClean="0">
                <a:latin typeface="Candara" panose="020E0502030303020204" pitchFamily="34" charset="0"/>
                <a:ea typeface="Calibri" panose="020F0502020204030204" pitchFamily="34" charset="0"/>
              </a:rPr>
              <a:t>третиноин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(0,025-0,1% в виде крема, геля или геля с микросферами</a:t>
            </a:r>
            <a:r>
              <a:rPr lang="ru-RU" sz="2400" dirty="0" smtClean="0">
                <a:latin typeface="Candara" panose="020E0502030303020204" pitchFamily="34" charset="0"/>
                <a:ea typeface="Calibri" panose="020F0502020204030204" pitchFamily="34" charset="0"/>
              </a:rPr>
              <a:t>)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 err="1" smtClean="0">
                <a:latin typeface="Candara" panose="020E0502030303020204" pitchFamily="34" charset="0"/>
                <a:ea typeface="Calibri" panose="020F0502020204030204" pitchFamily="34" charset="0"/>
              </a:rPr>
              <a:t>изотретиноин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latin typeface="Candara" panose="020E0502030303020204" pitchFamily="34" charset="0"/>
                <a:ea typeface="Calibri" panose="020F0502020204030204" pitchFamily="34" charset="0"/>
              </a:rPr>
              <a:t>(0,025% раствор, 0,1%, 0,05% мазь)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 err="1" smtClean="0">
                <a:latin typeface="Candara" panose="020E0502030303020204" pitchFamily="34" charset="0"/>
                <a:ea typeface="Calibri" panose="020F0502020204030204" pitchFamily="34" charset="0"/>
              </a:rPr>
              <a:t>адапален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(0,1%, 0,3% крем, гель и 0,1% </a:t>
            </a:r>
            <a:r>
              <a:rPr lang="ru-RU" sz="2400" dirty="0" smtClean="0">
                <a:latin typeface="Candara" panose="020E0502030303020204" pitchFamily="34" charset="0"/>
                <a:ea typeface="Calibri" panose="020F0502020204030204" pitchFamily="34" charset="0"/>
              </a:rPr>
              <a:t>лосьон)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 err="1" smtClean="0">
                <a:latin typeface="Candara" panose="020E0502030303020204" pitchFamily="34" charset="0"/>
                <a:ea typeface="Calibri" panose="020F0502020204030204" pitchFamily="34" charset="0"/>
              </a:rPr>
              <a:t>тазаротен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(0,05%, 0,1% крем, гель и пена</a:t>
            </a:r>
            <a:r>
              <a:rPr lang="ru-RU" sz="2400" dirty="0" smtClean="0">
                <a:latin typeface="Candara" panose="020E0502030303020204" pitchFamily="34" charset="0"/>
                <a:ea typeface="Calibri" panose="020F0502020204030204" pitchFamily="34" charset="0"/>
              </a:rPr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Эффект после 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4-8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нед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 лечения, стойкое улучшение - после 3-месячного курса лечения. </a:t>
            </a:r>
            <a:endParaRPr lang="ru-RU" sz="2400" b="1" dirty="0" smtClean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Побочные эффекты 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- сухость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, шелушение, покраснение и раздражение кожи, которые 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уменьшаются с применением 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специализированной </a:t>
            </a:r>
            <a:r>
              <a:rPr lang="ru-RU" sz="2400" b="1" dirty="0" err="1" smtClean="0">
                <a:latin typeface="Candara" panose="020E0502030303020204" pitchFamily="34" charset="0"/>
                <a:ea typeface="Calibri" panose="020F0502020204030204" pitchFamily="34" charset="0"/>
              </a:rPr>
              <a:t>дерматокосметики</a:t>
            </a:r>
            <a:endParaRPr lang="ru-RU" sz="2400" b="1" dirty="0" smtClean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pPr marL="0"/>
            <a:endParaRPr lang="ru-RU" sz="1800" b="1" dirty="0">
              <a:solidFill>
                <a:srgbClr val="323232"/>
              </a:solidFill>
              <a:latin typeface="Candara" panose="020E0502030303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57264" r="19009" b="19641"/>
          <a:stretch/>
        </p:blipFill>
        <p:spPr>
          <a:xfrm>
            <a:off x="597074" y="4613563"/>
            <a:ext cx="5240946" cy="1521229"/>
          </a:xfrm>
          <a:prstGeom prst="rect">
            <a:avLst/>
          </a:prstGeom>
        </p:spPr>
      </p:pic>
      <p:pic>
        <p:nvPicPr>
          <p:cNvPr id="8194" name="Picture 2" descr="https://static.insales-cdn.com/r/Xv9wgTcki9A/rs:fit:480:480:1/plain/images/products/1/4972/418091884/large_eleclin-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00" r="21333" b="19636"/>
          <a:stretch/>
        </p:blipFill>
        <p:spPr bwMode="auto">
          <a:xfrm>
            <a:off x="6327268" y="4505498"/>
            <a:ext cx="4861664" cy="162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1272" y="6109304"/>
            <a:ext cx="2853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Candara" panose="020E0502030303020204" pitchFamily="34" charset="0"/>
              </a:rPr>
              <a:t>Адапален</a:t>
            </a:r>
            <a:r>
              <a:rPr lang="ru-RU" sz="2000" dirty="0" smtClean="0">
                <a:latin typeface="Candara" panose="020E0502030303020204" pitchFamily="34" charset="0"/>
              </a:rPr>
              <a:t> 0,1%+БПО 2,5%</a:t>
            </a:r>
            <a:endParaRPr lang="ru-RU" sz="2000" dirty="0">
              <a:latin typeface="Candara" panose="020E05020303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1454" y="6134792"/>
            <a:ext cx="3659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Candara" panose="020E0502030303020204" pitchFamily="34" charset="0"/>
              </a:rPr>
              <a:t>Адапален</a:t>
            </a:r>
            <a:r>
              <a:rPr lang="ru-RU" sz="2000" dirty="0" smtClean="0">
                <a:latin typeface="Candara" panose="020E0502030303020204" pitchFamily="34" charset="0"/>
              </a:rPr>
              <a:t> 0,1%+</a:t>
            </a:r>
            <a:r>
              <a:rPr lang="ru-RU" sz="2000" dirty="0" err="1" smtClean="0">
                <a:latin typeface="Candara" panose="020E0502030303020204" pitchFamily="34" charset="0"/>
              </a:rPr>
              <a:t>клиндамицин</a:t>
            </a:r>
            <a:r>
              <a:rPr lang="ru-RU" sz="2000" dirty="0" smtClean="0">
                <a:latin typeface="Candara" panose="020E0502030303020204" pitchFamily="34" charset="0"/>
              </a:rPr>
              <a:t> 1%</a:t>
            </a:r>
            <a:endParaRPr lang="ru-RU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826" y="245572"/>
            <a:ext cx="10515600" cy="70721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Ретиноиды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в лечении 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акне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375" y="952789"/>
            <a:ext cx="11738956" cy="1823662"/>
          </a:xfrm>
        </p:spPr>
        <p:txBody>
          <a:bodyPr>
            <a:noAutofit/>
          </a:bodyPr>
          <a:lstStyle/>
          <a:p>
            <a:pPr marL="1143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лекарственные 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формы, содержащие </a:t>
            </a:r>
            <a:r>
              <a:rPr lang="ru-RU" sz="2400" b="1" u="sng" dirty="0" smtClean="0">
                <a:latin typeface="Candara" panose="020E0502030303020204" pitchFamily="34" charset="0"/>
                <a:ea typeface="Calibri" panose="020F0502020204030204" pitchFamily="34" charset="0"/>
              </a:rPr>
              <a:t>ТРЕТИНОИН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, 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разрушаются под действием света, поэтому должны применяться перед 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сном </a:t>
            </a:r>
          </a:p>
          <a:p>
            <a:pPr marL="1143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при 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одновременном применении с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бензоила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 пероксидом возможны окисление и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инактивация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третиноина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. Рекомендовано нанесение двух данных лекарственных средств в разное 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время</a:t>
            </a:r>
            <a:endParaRPr lang="ru-RU" sz="2400" b="1" dirty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pPr marL="1143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323232"/>
              </a:solidFill>
              <a:latin typeface="Candara" panose="020E0502030303020204" pitchFamily="34" charset="0"/>
              <a:ea typeface="Calibri" panose="020F0502020204030204" pitchFamily="34" charset="0"/>
            </a:endParaRPr>
          </a:p>
        </p:txBody>
      </p:sp>
      <p:pic>
        <p:nvPicPr>
          <p:cNvPr id="10242" name="Picture 2" descr="https://cdn.tabletki.ua/img/goods/b881bc69-0d1a-11eb-bac0-0050569aacb6/img_0.jpeg?v=AAAAAAjZw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t="17672" r="6556" b="14909"/>
          <a:stretch/>
        </p:blipFill>
        <p:spPr bwMode="auto">
          <a:xfrm>
            <a:off x="4272247" y="2714734"/>
            <a:ext cx="4115085" cy="325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cdn.tabletki.ua/img/goods/ace57546-58d8-11ec-bacd-0050569aacb6/img_0.jpg?v=AAAAAAj3VM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t="16733" r="2496" b="9304"/>
          <a:stretch/>
        </p:blipFill>
        <p:spPr bwMode="auto">
          <a:xfrm>
            <a:off x="8262898" y="3511577"/>
            <a:ext cx="3943960" cy="314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www.primite-podarok.ru/wa-data/public/shop/products/65/76/17665/images/33462/33462.250@2x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7" r="3020" b="15778"/>
          <a:stretch/>
        </p:blipFill>
        <p:spPr bwMode="auto">
          <a:xfrm>
            <a:off x="66691" y="3429000"/>
            <a:ext cx="4104843" cy="322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489" y="4853687"/>
            <a:ext cx="241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Candara" panose="020E0502030303020204" pitchFamily="34" charset="0"/>
              </a:rPr>
              <a:t>Третиноин</a:t>
            </a:r>
            <a:r>
              <a:rPr lang="ru-RU" sz="2400" dirty="0" smtClean="0">
                <a:latin typeface="Candara" panose="020E0502030303020204" pitchFamily="34" charset="0"/>
              </a:rPr>
              <a:t> 0,05%</a:t>
            </a:r>
            <a:endParaRPr lang="ru-RU" sz="2400" dirty="0">
              <a:latin typeface="Candara" panose="020E0502030303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43520" y="4402326"/>
            <a:ext cx="25571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latin typeface="Candara" panose="020E0502030303020204" pitchFamily="34" charset="0"/>
              </a:rPr>
              <a:t>Третиноин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smtClean="0">
                <a:latin typeface="Candara" panose="020E0502030303020204" pitchFamily="34" charset="0"/>
              </a:rPr>
              <a:t>0,025%</a:t>
            </a:r>
          </a:p>
          <a:p>
            <a:pPr algn="ctr"/>
            <a:r>
              <a:rPr lang="ru-RU" sz="2400" dirty="0" smtClean="0">
                <a:latin typeface="Candara" panose="020E0502030303020204" pitchFamily="34" charset="0"/>
              </a:rPr>
              <a:t>+гидрохинон 2%</a:t>
            </a:r>
            <a:endParaRPr lang="ru-RU" sz="2400" dirty="0">
              <a:latin typeface="Candara" panose="020E0502030303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7132" y="3940661"/>
            <a:ext cx="2202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latin typeface="Candara" panose="020E0502030303020204" pitchFamily="34" charset="0"/>
              </a:rPr>
              <a:t>Третиноин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smtClean="0">
                <a:latin typeface="Candara" panose="020E0502030303020204" pitchFamily="34" charset="0"/>
              </a:rPr>
              <a:t>0,1%</a:t>
            </a:r>
            <a:endParaRPr lang="ru-RU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24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826" y="245573"/>
            <a:ext cx="10515600" cy="4859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АНТИ-ЭЙДЖ эффект 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ретиноидов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</a:br>
            <a:endParaRPr lang="ru-RU" sz="3600" b="1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0242" name="Picture 2" descr="https://cdn.tabletki.ua/img/goods/b881bc69-0d1a-11eb-bac0-0050569aacb6/img_0.jpeg?v=AAAAAAjZw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t="17672" r="6556" b="14909"/>
          <a:stretch/>
        </p:blipFill>
        <p:spPr bwMode="auto">
          <a:xfrm>
            <a:off x="4330694" y="2889107"/>
            <a:ext cx="3924149" cy="31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cdn.tabletki.ua/img/goods/ace57546-58d8-11ec-bacd-0050569aacb6/img_0.jpg?v=AAAAAAj3VM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t="16733" r="2496" b="9304"/>
          <a:stretch/>
        </p:blipFill>
        <p:spPr bwMode="auto">
          <a:xfrm>
            <a:off x="8254843" y="3329966"/>
            <a:ext cx="3840433" cy="306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www.primite-podarok.ru/wa-data/public/shop/products/65/76/17665/images/33462/33462.250@2x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7" r="3020" b="15778"/>
          <a:stretch/>
        </p:blipFill>
        <p:spPr bwMode="auto">
          <a:xfrm>
            <a:off x="14954" y="3570555"/>
            <a:ext cx="4104843" cy="322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7547" y="4984732"/>
            <a:ext cx="2040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Candara" panose="020E0502030303020204" pitchFamily="34" charset="0"/>
              </a:rPr>
              <a:t>Третиноин</a:t>
            </a:r>
            <a:r>
              <a:rPr lang="ru-RU" sz="2000" dirty="0" smtClean="0">
                <a:latin typeface="Candara" panose="020E0502030303020204" pitchFamily="34" charset="0"/>
              </a:rPr>
              <a:t> 0,05%</a:t>
            </a:r>
            <a:endParaRPr lang="ru-RU" sz="2000" dirty="0">
              <a:latin typeface="Candara" panose="020E0502030303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62151" y="453845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>
                <a:latin typeface="Candara" panose="020E0502030303020204" pitchFamily="34" charset="0"/>
              </a:rPr>
              <a:t>Третиноин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smtClean="0">
                <a:latin typeface="Candara" panose="020E0502030303020204" pitchFamily="34" charset="0"/>
              </a:rPr>
              <a:t>0,025%</a:t>
            </a:r>
          </a:p>
          <a:p>
            <a:pPr algn="ctr"/>
            <a:r>
              <a:rPr lang="ru-RU" dirty="0" smtClean="0">
                <a:latin typeface="Candara" panose="020E0502030303020204" pitchFamily="34" charset="0"/>
              </a:rPr>
              <a:t>+гидрохинон 2%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74511" y="4439698"/>
            <a:ext cx="1863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latin typeface="Candara" panose="020E0502030303020204" pitchFamily="34" charset="0"/>
              </a:rPr>
              <a:t>Третиноин</a:t>
            </a:r>
            <a:r>
              <a:rPr lang="ru-RU" sz="2000" dirty="0">
                <a:latin typeface="Candara" panose="020E0502030303020204" pitchFamily="34" charset="0"/>
              </a:rPr>
              <a:t> </a:t>
            </a:r>
            <a:r>
              <a:rPr lang="ru-RU" sz="2000" dirty="0" smtClean="0">
                <a:latin typeface="Candara" panose="020E0502030303020204" pitchFamily="34" charset="0"/>
              </a:rPr>
              <a:t>0,1%</a:t>
            </a:r>
            <a:endParaRPr lang="ru-RU" sz="2000" dirty="0">
              <a:latin typeface="Candara" panose="020E0502030303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154" y="395184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			</a:t>
            </a:r>
            <a:r>
              <a:rPr lang="en-US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          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ПРАВИЛА НАНЕСЕНИЯ ТРЕТИНОИНА:</a:t>
            </a:r>
            <a:b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</a:b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1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. СУХО. 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Перед нанесением </a:t>
            </a:r>
            <a:r>
              <a:rPr lang="ru-RU" sz="2400" dirty="0" err="1">
                <a:latin typeface="Candara" panose="020E0502030303020204" pitchFamily="34" charset="0"/>
                <a:ea typeface="Calibri" panose="020F0502020204030204" pitchFamily="34" charset="0"/>
              </a:rPr>
              <a:t>третиноина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 после умывания необходимо выждать 10-20 минут, т.к. жирорастворимые </a:t>
            </a:r>
            <a:r>
              <a:rPr lang="ru-RU" sz="2400" dirty="0" err="1">
                <a:latin typeface="Candara" panose="020E0502030303020204" pitchFamily="34" charset="0"/>
                <a:ea typeface="Calibri" panose="020F0502020204030204" pitchFamily="34" charset="0"/>
              </a:rPr>
              <a:t>ретиноиды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 в сухую кожу проникают гораздо лучше, нежели во влажную.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/>
            </a:r>
            <a:b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</a:b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2. МАЛО. 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Наносить необходимо небольшую порцию крема — одной горошины достаточно. Более обильное нанесение увеличит вероятность возникновения побочных эффектов. Наносить от 0.025% два раза в неделю, вечером после умывания. Затем, постепенно, переходим к 0,1 %.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/>
            </a:r>
            <a:b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</a:b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3. </a:t>
            </a:r>
            <a:r>
              <a:rPr lang="en-US" sz="2400" b="1" dirty="0">
                <a:latin typeface="Candara" panose="020E0502030303020204" pitchFamily="34" charset="0"/>
                <a:ea typeface="Calibri" panose="020F0502020204030204" pitchFamily="34" charset="0"/>
              </a:rPr>
              <a:t>SPF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. 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Обязательное использование </a:t>
            </a:r>
            <a:r>
              <a:rPr lang="en-US" sz="2400" dirty="0">
                <a:latin typeface="Candara" panose="020E0502030303020204" pitchFamily="34" charset="0"/>
                <a:ea typeface="Calibri" panose="020F0502020204030204" pitchFamily="34" charset="0"/>
              </a:rPr>
              <a:t>SPF</a:t>
            </a:r>
            <a:r>
              <a:rPr lang="ru-RU" sz="2400" dirty="0" smtClean="0">
                <a:latin typeface="Candara" panose="020E0502030303020204" pitchFamily="34" charset="0"/>
                <a:ea typeface="Calibri" panose="020F0502020204030204" pitchFamily="34" charset="0"/>
              </a:rPr>
              <a:t>.</a:t>
            </a:r>
            <a:endParaRPr lang="ru-RU" dirty="0">
              <a:latin typeface="Candara" panose="020E0502030303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95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БЕНЗОИЛ ПЕРОКСИД</a:t>
            </a:r>
            <a:endParaRPr lang="ru-RU" sz="40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949" y="1163782"/>
            <a:ext cx="10929851" cy="2297488"/>
          </a:xfrm>
        </p:spPr>
        <p:txBody>
          <a:bodyPr>
            <a:normAutofit/>
          </a:bodyPr>
          <a:lstStyle/>
          <a:p>
            <a:pPr marL="1143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антибактериальное 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средство, действующее бактерицидно по отношению к С.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acnes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, что обусловлено высвобождением активных форм кислорода, которое обладает умеренной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комедонолитической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активностью</a:t>
            </a:r>
            <a:endParaRPr lang="ru-RU" sz="2400" b="1" dirty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pPr marL="1143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эффект развивается 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после 4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нед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 лечения, стойкое улучшение - после 3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мес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лечения</a:t>
            </a:r>
            <a:endParaRPr lang="ru-RU" sz="2400" b="1" dirty="0">
              <a:latin typeface="Candara" panose="020E0502030303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t="5934" r="2030" b="15171"/>
          <a:stretch/>
        </p:blipFill>
        <p:spPr>
          <a:xfrm>
            <a:off x="6966065" y="2847008"/>
            <a:ext cx="4605251" cy="3757353"/>
          </a:xfrm>
          <a:prstGeom prst="rect">
            <a:avLst/>
          </a:prstGeom>
        </p:spPr>
      </p:pic>
      <p:pic>
        <p:nvPicPr>
          <p:cNvPr id="11266" name="Picture 2" descr="https://perolite.com.ua/content/images/18/480x480l50nn0/173651238165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" t="14363" b="11091"/>
          <a:stretch/>
        </p:blipFill>
        <p:spPr bwMode="auto">
          <a:xfrm>
            <a:off x="838200" y="2942705"/>
            <a:ext cx="4704022" cy="36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0778" y="4494851"/>
            <a:ext cx="324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Candara" panose="020E0502030303020204" pitchFamily="34" charset="0"/>
              </a:rPr>
              <a:t>Бензоил</a:t>
            </a:r>
            <a:r>
              <a:rPr lang="ru-RU" sz="2400" dirty="0" smtClean="0">
                <a:latin typeface="Candara" panose="020E0502030303020204" pitchFamily="34" charset="0"/>
              </a:rPr>
              <a:t> пероксид 2,5%</a:t>
            </a:r>
            <a:endParaRPr lang="ru-RU" sz="2400" dirty="0">
              <a:latin typeface="Candara" panose="020E0502030303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84588" y="4542700"/>
            <a:ext cx="3026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latin typeface="Candara" panose="020E0502030303020204" pitchFamily="34" charset="0"/>
              </a:rPr>
              <a:t>Бензоил</a:t>
            </a:r>
            <a:r>
              <a:rPr lang="ru-RU" sz="2400" dirty="0">
                <a:latin typeface="Candara" panose="020E0502030303020204" pitchFamily="34" charset="0"/>
              </a:rPr>
              <a:t> пероксид </a:t>
            </a:r>
            <a:r>
              <a:rPr lang="ru-RU" sz="2400" dirty="0" smtClean="0">
                <a:latin typeface="Candara" panose="020E0502030303020204" pitchFamily="34" charset="0"/>
              </a:rPr>
              <a:t>5</a:t>
            </a:r>
            <a:r>
              <a:rPr lang="ru-RU" sz="2400" dirty="0">
                <a:latin typeface="Candara" panose="020E0502030303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11553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5" y="581255"/>
            <a:ext cx="11962015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АКНЕ</a:t>
            </a:r>
            <a:r>
              <a:rPr lang="ru-RU" sz="2800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800" i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(</a:t>
            </a:r>
            <a:r>
              <a:rPr lang="ru-RU" sz="2800" i="1" dirty="0" err="1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acne</a:t>
            </a:r>
            <a:r>
              <a:rPr lang="ru-RU" sz="2800" i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) </a:t>
            </a:r>
            <a:r>
              <a:rPr lang="ru-RU" sz="2800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- </a:t>
            </a:r>
            <a:r>
              <a:rPr lang="ru-RU" sz="2800" dirty="0" err="1">
                <a:latin typeface="Candara" panose="020E0502030303020204" pitchFamily="34" charset="0"/>
                <a:ea typeface="Calibri" panose="020F0502020204030204" pitchFamily="34" charset="0"/>
              </a:rPr>
              <a:t>полиэтиологическое</a:t>
            </a:r>
            <a:r>
              <a:rPr lang="ru-RU" sz="2800" dirty="0">
                <a:latin typeface="Candara" panose="020E0502030303020204" pitchFamily="34" charset="0"/>
                <a:ea typeface="Calibri" panose="020F0502020204030204" pitchFamily="34" charset="0"/>
              </a:rPr>
              <a:t> хроническое воспалительное заболевание сально-волосяного аппарата кожи, проявляющееся открытыми или закрытыми </a:t>
            </a:r>
            <a:r>
              <a:rPr lang="ru-RU" sz="2800" dirty="0" err="1">
                <a:latin typeface="Candara" panose="020E0502030303020204" pitchFamily="34" charset="0"/>
                <a:ea typeface="Calibri" panose="020F0502020204030204" pitchFamily="34" charset="0"/>
              </a:rPr>
              <a:t>комедонами</a:t>
            </a:r>
            <a:r>
              <a:rPr lang="ru-RU" sz="2800" dirty="0">
                <a:latin typeface="Candara" panose="020E0502030303020204" pitchFamily="34" charset="0"/>
                <a:ea typeface="Calibri" panose="020F0502020204030204" pitchFamily="34" charset="0"/>
              </a:rPr>
              <a:t> и воспалительными поражениями в виде папул, пустул, </a:t>
            </a:r>
            <a:r>
              <a:rPr lang="ru-RU" sz="2800" dirty="0" smtClean="0">
                <a:latin typeface="Candara" panose="020E0502030303020204" pitchFamily="34" charset="0"/>
                <a:ea typeface="Calibri" panose="020F0502020204030204" pitchFamily="34" charset="0"/>
              </a:rPr>
              <a:t>узлов</a:t>
            </a:r>
            <a:r>
              <a:rPr lang="ru-RU" sz="28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5948" y="4727231"/>
            <a:ext cx="100861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при диагностике: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большинстве случаев поражается лицо, почти у 60% процесс может локализоваться </a:t>
            </a:r>
            <a:r>
              <a:rPr lang="ru-RU" sz="24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на 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спине и </a:t>
            </a:r>
            <a:r>
              <a:rPr lang="ru-RU" sz="24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груди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высыпания 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могут разрешаться с формированием рубцов и </a:t>
            </a:r>
            <a:r>
              <a:rPr lang="ru-RU" sz="2400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поствоспалительной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гиперпигментации - </a:t>
            </a:r>
            <a:r>
              <a:rPr lang="ru-RU" sz="2400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симптомокомплекс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постакне</a:t>
            </a:r>
            <a:endParaRPr lang="ru-RU" sz="2400" dirty="0">
              <a:latin typeface="Candara" panose="020E0502030303020204" pitchFamily="34" charset="0"/>
            </a:endParaRPr>
          </a:p>
        </p:txBody>
      </p:sp>
      <p:pic>
        <p:nvPicPr>
          <p:cNvPr id="2050" name="Picture 2" descr="https://beautycode.club/images/article/skin-acne/08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9851" r="2748" b="29758"/>
          <a:stretch/>
        </p:blipFill>
        <p:spPr bwMode="auto">
          <a:xfrm>
            <a:off x="1970115" y="1991144"/>
            <a:ext cx="7830591" cy="265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934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Топические антибиотики</a:t>
            </a:r>
            <a:endParaRPr lang="ru-RU" sz="40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629" y="997528"/>
            <a:ext cx="11928764" cy="3067396"/>
          </a:xfrm>
        </p:spPr>
        <p:txBody>
          <a:bodyPr>
            <a:normAutofit/>
          </a:bodyPr>
          <a:lstStyle/>
          <a:p>
            <a:pPr marL="1143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накапливаются 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в фолликулах 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и оказывают 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лечебный эффект за счет противовоспалительного и антибактериального 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действия </a:t>
            </a:r>
          </a:p>
          <a:p>
            <a:pPr marL="1143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при 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лечении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акне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 не рекомендуется топическое применение антибиотиков в качестве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монотерапии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 ввиду возможного развития 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антибиотикорезистентности</a:t>
            </a:r>
          </a:p>
          <a:p>
            <a:pPr marL="1143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рекомендована 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комбинация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адапален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 (0,1%) +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клиндамицин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 (1%) гель, 1 раз в сутки (на ночь). Курс лечения от 2 до 4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нед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. В дальнейшем рекомендуется переходить на наружную терапию топическими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ретиноидами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 (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адапален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) </a:t>
            </a:r>
            <a:endParaRPr lang="ru-RU" sz="2400" b="1" dirty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pPr marL="0"/>
            <a:endParaRPr lang="ru-RU" sz="1800" b="1" dirty="0">
              <a:solidFill>
                <a:srgbClr val="323232"/>
              </a:solidFill>
              <a:latin typeface="Candara" panose="020E0502030303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2" descr="https://static.insales-cdn.com/r/Xv9wgTcki9A/rs:fit:480:480:1/plain/images/products/1/4972/418091884/large_eleclin-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00" r="21333" b="19636"/>
          <a:stretch/>
        </p:blipFill>
        <p:spPr bwMode="auto">
          <a:xfrm>
            <a:off x="6492136" y="4064924"/>
            <a:ext cx="4861664" cy="162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46322" y="5694218"/>
            <a:ext cx="3659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Candara" panose="020E0502030303020204" pitchFamily="34" charset="0"/>
              </a:rPr>
              <a:t>Адапален</a:t>
            </a:r>
            <a:r>
              <a:rPr lang="ru-RU" sz="2000" dirty="0" smtClean="0">
                <a:latin typeface="Candara" panose="020E0502030303020204" pitchFamily="34" charset="0"/>
              </a:rPr>
              <a:t> 0,1%+</a:t>
            </a:r>
            <a:r>
              <a:rPr lang="ru-RU" sz="2000" dirty="0" err="1" smtClean="0">
                <a:latin typeface="Candara" panose="020E0502030303020204" pitchFamily="34" charset="0"/>
              </a:rPr>
              <a:t>клиндамицин</a:t>
            </a:r>
            <a:r>
              <a:rPr lang="ru-RU" sz="2000" dirty="0" smtClean="0">
                <a:latin typeface="Candara" panose="020E0502030303020204" pitchFamily="34" charset="0"/>
              </a:rPr>
              <a:t> 1%</a:t>
            </a:r>
            <a:endParaRPr lang="ru-RU" sz="2000" dirty="0">
              <a:latin typeface="Candara" panose="020E0502030303020204" pitchFamily="34" charset="0"/>
            </a:endParaRPr>
          </a:p>
        </p:txBody>
      </p:sp>
      <p:pic>
        <p:nvPicPr>
          <p:cNvPr id="6" name="Picture 2" descr="https://cdn1.ozone.ru/s3/multimedia-j/c1000/63837014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6" t="17428" r="3848" b="11505"/>
          <a:stretch/>
        </p:blipFill>
        <p:spPr bwMode="auto">
          <a:xfrm>
            <a:off x="4527145" y="3998422"/>
            <a:ext cx="1973294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clindovit.ru/wp-content/themes/clindovit-new/img/qurant/clindovit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9" y="4383971"/>
            <a:ext cx="4257696" cy="171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49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Азелаиновая</a:t>
            </a:r>
            <a:r>
              <a:rPr lang="ru-RU" sz="4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 кислота</a:t>
            </a:r>
            <a:endParaRPr lang="ru-RU" sz="40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629" y="1080656"/>
            <a:ext cx="1176250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умеренное </a:t>
            </a:r>
            <a:r>
              <a:rPr lang="ru-RU" sz="2400" b="1" dirty="0" err="1" smtClean="0">
                <a:latin typeface="Candara" panose="020E0502030303020204" pitchFamily="34" charset="0"/>
                <a:ea typeface="Calibri" panose="020F0502020204030204" pitchFamily="34" charset="0"/>
              </a:rPr>
              <a:t>комедонолитическое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, антибактериальное 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и 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противовоспалительное действие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эффект 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развивается через 4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нед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 лечения, для достижения лучших результатов рекомендуется продолжить применение препарата в течение нескольких месяцев. </a:t>
            </a:r>
            <a:endParaRPr lang="ru-RU" sz="2400" b="1" dirty="0" smtClean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5" name="Picture 6" descr="https://101hairtips.com/wp-content/uploads/9/4/5/9452d5a2ec09006e17e0773134461e5a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8" t="52855" b="3409"/>
          <a:stretch/>
        </p:blipFill>
        <p:spPr bwMode="auto">
          <a:xfrm>
            <a:off x="7022868" y="2834640"/>
            <a:ext cx="4193030" cy="372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azelik.ru/wp-content/themes/azelik/img/azelik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17" y="3823854"/>
            <a:ext cx="4667534" cy="219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189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841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Системные средства для лечения </a:t>
            </a:r>
            <a:r>
              <a:rPr lang="ru-RU" sz="4000" b="1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акне</a:t>
            </a:r>
            <a:endParaRPr lang="ru-RU" sz="40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007" y="1343486"/>
            <a:ext cx="11795760" cy="4351338"/>
          </a:xfrm>
        </p:spPr>
        <p:txBody>
          <a:bodyPr>
            <a:noAutofit/>
          </a:bodyPr>
          <a:lstStyle/>
          <a:p>
            <a:pPr marL="114300" lvl="0" indent="-342900">
              <a:buFont typeface="Wingdings" panose="05000000000000000000" pitchFamily="2" charset="2"/>
              <a:buChar char="ü"/>
            </a:pPr>
            <a:r>
              <a:rPr lang="ru-RU" sz="2400" b="1" dirty="0" err="1" smtClean="0">
                <a:latin typeface="Candara" panose="020E0502030303020204" pitchFamily="34" charset="0"/>
                <a:ea typeface="Calibri" panose="020F0502020204030204" pitchFamily="34" charset="0"/>
              </a:rPr>
              <a:t>изотретиноин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, </a:t>
            </a:r>
          </a:p>
          <a:p>
            <a:pPr marL="114300" lvl="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антибиотики 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(тетрациклины: </a:t>
            </a:r>
            <a:r>
              <a:rPr lang="ru-RU" sz="2400" dirty="0" err="1">
                <a:latin typeface="Candara" panose="020E0502030303020204" pitchFamily="34" charset="0"/>
                <a:ea typeface="Calibri" panose="020F0502020204030204" pitchFamily="34" charset="0"/>
              </a:rPr>
              <a:t>доксициклин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 и </a:t>
            </a:r>
            <a:r>
              <a:rPr lang="ru-RU" sz="2400" dirty="0" err="1">
                <a:latin typeface="Candara" panose="020E0502030303020204" pitchFamily="34" charset="0"/>
                <a:ea typeface="Calibri" panose="020F0502020204030204" pitchFamily="34" charset="0"/>
              </a:rPr>
              <a:t>миноциклин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; </a:t>
            </a:r>
            <a:r>
              <a:rPr lang="ru-RU" sz="2400" dirty="0" err="1">
                <a:latin typeface="Candara" panose="020E0502030303020204" pitchFamily="34" charset="0"/>
                <a:ea typeface="Calibri" panose="020F0502020204030204" pitchFamily="34" charset="0"/>
              </a:rPr>
              <a:t>макролиды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: эритромицин и </a:t>
            </a:r>
            <a:r>
              <a:rPr lang="ru-RU" sz="2400" dirty="0" err="1">
                <a:latin typeface="Candara" panose="020E0502030303020204" pitchFamily="34" charset="0"/>
                <a:ea typeface="Calibri" panose="020F0502020204030204" pitchFamily="34" charset="0"/>
              </a:rPr>
              <a:t>азитромицин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; </a:t>
            </a:r>
            <a:r>
              <a:rPr lang="ru-RU" sz="2400" dirty="0" err="1">
                <a:latin typeface="Candara" panose="020E0502030303020204" pitchFamily="34" charset="0"/>
                <a:ea typeface="Calibri" panose="020F0502020204030204" pitchFamily="34" charset="0"/>
              </a:rPr>
              <a:t>клиндамицин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; </a:t>
            </a:r>
            <a:r>
              <a:rPr lang="ru-RU" sz="2400" dirty="0" err="1">
                <a:latin typeface="Candara" panose="020E0502030303020204" pitchFamily="34" charset="0"/>
                <a:ea typeface="Calibri" panose="020F0502020204030204" pitchFamily="34" charset="0"/>
              </a:rPr>
              <a:t>триметоприм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 в сочетании или без </a:t>
            </a:r>
            <a:r>
              <a:rPr lang="ru-RU" sz="2400" dirty="0" err="1">
                <a:latin typeface="Candara" panose="020E0502030303020204" pitchFamily="34" charset="0"/>
                <a:ea typeface="Calibri" panose="020F0502020204030204" pitchFamily="34" charset="0"/>
              </a:rPr>
              <a:t>сульфаметоксазола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; ампициллин/амоксициллин). </a:t>
            </a:r>
          </a:p>
          <a:p>
            <a:pPr marL="0" indent="0" algn="ctr">
              <a:buNone/>
            </a:pPr>
            <a:r>
              <a:rPr lang="ru-RU" sz="2400" b="1" u="sng" dirty="0" smtClean="0">
                <a:latin typeface="Candara" panose="020E0502030303020204" pitchFamily="34" charset="0"/>
                <a:ea typeface="Calibri" panose="020F0502020204030204" pitchFamily="34" charset="0"/>
              </a:rPr>
              <a:t>Гормональные средства: </a:t>
            </a:r>
            <a:endParaRPr lang="ru-RU" sz="2400" b="1" u="sng" dirty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pPr marL="114300" lvl="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контрацептивные средства, </a:t>
            </a:r>
          </a:p>
          <a:p>
            <a:pPr marL="114300" lvl="0" indent="-342900">
              <a:buFont typeface="Wingdings" panose="05000000000000000000" pitchFamily="2" charset="2"/>
              <a:buChar char="ü"/>
            </a:pP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спиронолактон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, </a:t>
            </a:r>
          </a:p>
          <a:p>
            <a:pPr marL="114300" lvl="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антиандрогенные препараты, </a:t>
            </a:r>
          </a:p>
          <a:p>
            <a:pPr marL="1143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пероральные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глюкокортикостероиды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400" b="1" u="sng" dirty="0">
                <a:latin typeface="Candara" panose="020E0502030303020204" pitchFamily="34" charset="0"/>
                <a:ea typeface="Calibri" panose="020F0502020204030204" pitchFamily="34" charset="0"/>
              </a:rPr>
              <a:t>Дополнительные методы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: введение кортикостероидов в патологические элементы; химический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пилинг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; удаление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комедонов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; лазеротерапия и фотодинамическая 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терапия</a:t>
            </a:r>
            <a:endParaRPr lang="ru-RU" sz="2400" b="1" dirty="0">
              <a:latin typeface="Candara" panose="020E0502030303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505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68" y="523702"/>
            <a:ext cx="3616300" cy="51238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Рекомендации </a:t>
            </a:r>
            <a:r>
              <a:rPr lang="ru-RU" sz="3600" b="1" dirty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по терапии больных </a:t>
            </a:r>
            <a:r>
              <a:rPr lang="ru-RU" sz="3600" b="1" dirty="0" err="1" smtClean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акне</a:t>
            </a:r>
            <a:r>
              <a:rPr lang="ru-RU" sz="3600" b="1" dirty="0" smtClean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</a:br>
            <a:r>
              <a:rPr lang="ru-RU" sz="3600" b="1" dirty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</a:br>
            <a:r>
              <a:rPr lang="ru-RU" sz="3600" b="1" dirty="0" smtClean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ru-RU" sz="3200" b="1" u="sng" dirty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(Актуальные клинические </a:t>
            </a:r>
            <a:r>
              <a:rPr lang="ru-RU" sz="3200" b="1" u="sng" dirty="0" smtClean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рекомендации РФ, </a:t>
            </a:r>
            <a:r>
              <a:rPr lang="ru-RU" sz="3200" b="1" u="sng" dirty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2020)</a:t>
            </a:r>
            <a:r>
              <a:rPr lang="ru-RU" sz="3200" u="sng" dirty="0">
                <a:solidFill>
                  <a:srgbClr val="002060"/>
                </a:solidFill>
              </a:rPr>
              <a:t/>
            </a:r>
            <a:br>
              <a:rPr lang="ru-RU" sz="3200" u="sng" dirty="0">
                <a:solidFill>
                  <a:srgbClr val="002060"/>
                </a:solidFill>
              </a:rPr>
            </a:br>
            <a:endParaRPr lang="ru-RU" sz="3200" u="sng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334" y="301281"/>
            <a:ext cx="6934025" cy="618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105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502" y="188678"/>
            <a:ext cx="7747000" cy="624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Терапия </a:t>
            </a:r>
            <a:r>
              <a:rPr lang="ru-RU" sz="4000" b="1" dirty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КОМЕДОНАЛЬНОГО </a:t>
            </a:r>
            <a:r>
              <a:rPr lang="ru-RU" sz="4000" b="1" dirty="0" err="1" smtClean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акне</a:t>
            </a:r>
            <a:r>
              <a:rPr lang="ru-RU" sz="4000" b="1" dirty="0" smtClean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 </a:t>
            </a:r>
            <a:endParaRPr lang="ru-RU" sz="4000" b="1" dirty="0">
              <a:solidFill>
                <a:srgbClr val="002060"/>
              </a:solidFill>
              <a:latin typeface="Candara" panose="020E050203030302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95" y="989216"/>
            <a:ext cx="8385994" cy="36659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54479" y="5470841"/>
            <a:ext cx="857762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Не рекомендуется использовать следующие методы: 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наружные антибиотики, системные антибиотики, антиандрогенные препараты, ультрафиолетовое </a:t>
            </a:r>
            <a:r>
              <a:rPr lang="ru-RU" sz="2400" dirty="0" smtClean="0">
                <a:latin typeface="Candara" panose="020E0502030303020204" pitchFamily="34" charset="0"/>
                <a:ea typeface="Calibri" panose="020F0502020204030204" pitchFamily="34" charset="0"/>
              </a:rPr>
              <a:t>облучение </a:t>
            </a:r>
            <a:endParaRPr lang="ru-RU" sz="2400" dirty="0">
              <a:latin typeface="Candara" panose="020E0502030303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57264" r="19009" b="19641"/>
          <a:stretch/>
        </p:blipFill>
        <p:spPr>
          <a:xfrm>
            <a:off x="8552283" y="1123674"/>
            <a:ext cx="3598384" cy="1037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46734" y="365126"/>
            <a:ext cx="1988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Candara" panose="020E0502030303020204" pitchFamily="34" charset="0"/>
              </a:rPr>
              <a:t>Адапален</a:t>
            </a:r>
            <a:r>
              <a:rPr lang="ru-RU" sz="2000" dirty="0" smtClean="0">
                <a:latin typeface="Candara" panose="020E0502030303020204" pitchFamily="34" charset="0"/>
              </a:rPr>
              <a:t> 0,1%+</a:t>
            </a:r>
          </a:p>
          <a:p>
            <a:pPr algn="ctr"/>
            <a:r>
              <a:rPr lang="ru-RU" sz="2000" dirty="0" smtClean="0">
                <a:latin typeface="Candara" panose="020E0502030303020204" pitchFamily="34" charset="0"/>
              </a:rPr>
              <a:t>БПО 2,5%</a:t>
            </a:r>
            <a:endParaRPr lang="ru-RU" sz="2000" dirty="0">
              <a:latin typeface="Candara" panose="020E05020303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t="53675" r="21055" b="15171"/>
          <a:stretch/>
        </p:blipFill>
        <p:spPr>
          <a:xfrm>
            <a:off x="8992946" y="5505109"/>
            <a:ext cx="3199054" cy="1283129"/>
          </a:xfrm>
          <a:prstGeom prst="rect">
            <a:avLst/>
          </a:prstGeom>
        </p:spPr>
      </p:pic>
      <p:pic>
        <p:nvPicPr>
          <p:cNvPr id="9" name="Picture 2" descr="https://perolite.com.ua/content/images/18/480x480l50nn0/1736512381655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" t="63273" r="21275" b="11090"/>
          <a:stretch/>
        </p:blipFill>
        <p:spPr bwMode="auto">
          <a:xfrm>
            <a:off x="8584368" y="3407228"/>
            <a:ext cx="3336083" cy="114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822650" y="2915600"/>
            <a:ext cx="324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Candara" panose="020E0502030303020204" pitchFamily="34" charset="0"/>
              </a:rPr>
              <a:t>Бензоил</a:t>
            </a:r>
            <a:r>
              <a:rPr lang="ru-RU" sz="2400" dirty="0" smtClean="0">
                <a:latin typeface="Candara" panose="020E0502030303020204" pitchFamily="34" charset="0"/>
              </a:rPr>
              <a:t> пероксид 2,5%</a:t>
            </a:r>
            <a:endParaRPr lang="ru-RU" sz="2400" dirty="0">
              <a:latin typeface="Candara" panose="020E0502030303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23876" y="5091590"/>
            <a:ext cx="3026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Candara" panose="020E0502030303020204" pitchFamily="34" charset="0"/>
              </a:rPr>
              <a:t>Бензоил</a:t>
            </a:r>
            <a:r>
              <a:rPr lang="ru-RU" sz="2400" dirty="0">
                <a:latin typeface="Candara" panose="020E0502030303020204" pitchFamily="34" charset="0"/>
              </a:rPr>
              <a:t> пероксид </a:t>
            </a:r>
            <a:r>
              <a:rPr lang="ru-RU" sz="2400" dirty="0" smtClean="0">
                <a:latin typeface="Candara" panose="020E0502030303020204" pitchFamily="34" charset="0"/>
              </a:rPr>
              <a:t>5</a:t>
            </a:r>
            <a:r>
              <a:rPr lang="ru-RU" sz="2400" dirty="0">
                <a:latin typeface="Candara" panose="020E0502030303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042981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1627"/>
            <a:ext cx="6136179" cy="6656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Терапия </a:t>
            </a:r>
            <a:br>
              <a:rPr lang="ru-RU" sz="4000" b="1" dirty="0" smtClean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ПАПУЛО-ПУСТУЛЕЗНОГО </a:t>
            </a:r>
            <a:r>
              <a:rPr lang="ru-RU" sz="4000" b="1" dirty="0" err="1" smtClean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акне</a:t>
            </a:r>
            <a:r>
              <a:rPr lang="ru-RU" sz="4000" b="1" dirty="0" smtClean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 </a:t>
            </a:r>
            <a:endParaRPr lang="ru-RU" sz="4000" b="1" dirty="0">
              <a:solidFill>
                <a:srgbClr val="002060"/>
              </a:solidFill>
              <a:latin typeface="Candara" panose="020E050203030302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79" y="116378"/>
            <a:ext cx="6055821" cy="6741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s://static.insales-cdn.com/r/Xv9wgTcki9A/rs:fit:480:480:1/plain/images/products/1/4972/418091884/large_eleclin-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00" r="21333" b="19636"/>
          <a:stretch/>
        </p:blipFill>
        <p:spPr bwMode="auto">
          <a:xfrm>
            <a:off x="274216" y="4455622"/>
            <a:ext cx="4861664" cy="162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8101" y="5995554"/>
            <a:ext cx="3659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Candara" panose="020E0502030303020204" pitchFamily="34" charset="0"/>
              </a:rPr>
              <a:t>Адапален</a:t>
            </a:r>
            <a:r>
              <a:rPr lang="ru-RU" sz="2000" dirty="0" smtClean="0">
                <a:latin typeface="Candara" panose="020E0502030303020204" pitchFamily="34" charset="0"/>
              </a:rPr>
              <a:t> 0,1%+</a:t>
            </a:r>
            <a:r>
              <a:rPr lang="ru-RU" sz="2000" dirty="0" err="1" smtClean="0">
                <a:latin typeface="Candara" panose="020E0502030303020204" pitchFamily="34" charset="0"/>
              </a:rPr>
              <a:t>клиндамицин</a:t>
            </a:r>
            <a:r>
              <a:rPr lang="ru-RU" sz="2000" dirty="0" smtClean="0">
                <a:latin typeface="Candara" panose="020E0502030303020204" pitchFamily="34" charset="0"/>
              </a:rPr>
              <a:t> 1%</a:t>
            </a:r>
            <a:endParaRPr lang="ru-RU" sz="2000" dirty="0">
              <a:latin typeface="Candara" panose="020E0502030303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57264" r="19009" b="19641"/>
          <a:stretch/>
        </p:blipFill>
        <p:spPr>
          <a:xfrm>
            <a:off x="572065" y="2637212"/>
            <a:ext cx="5039026" cy="1452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9290" y="2237102"/>
            <a:ext cx="384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Candara" panose="020E0502030303020204" pitchFamily="34" charset="0"/>
              </a:rPr>
              <a:t>Адапален</a:t>
            </a:r>
            <a:r>
              <a:rPr lang="ru-RU" sz="2000" dirty="0" smtClean="0">
                <a:latin typeface="Candara" panose="020E0502030303020204" pitchFamily="34" charset="0"/>
              </a:rPr>
              <a:t> 0,1% + БПО 2,5%</a:t>
            </a:r>
            <a:endParaRPr lang="ru-RU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252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34" y="624002"/>
            <a:ext cx="4565072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Терапия </a:t>
            </a:r>
            <a:r>
              <a:rPr lang="ru-RU" sz="3600" b="1" dirty="0" smtClean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</a:br>
            <a:r>
              <a:rPr lang="ru-RU" sz="3600" b="1" dirty="0" smtClean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тяжелого </a:t>
            </a:r>
            <a:r>
              <a:rPr lang="ru-RU" sz="3600" b="1" dirty="0" err="1" smtClean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папуло-пустулезного</a:t>
            </a:r>
            <a:r>
              <a:rPr lang="ru-RU" sz="3600" b="1" dirty="0" smtClean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акне</a:t>
            </a:r>
            <a:r>
              <a:rPr lang="ru-RU" sz="3600" b="1" dirty="0" smtClean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, узловатого </a:t>
            </a:r>
            <a:r>
              <a:rPr lang="ru-RU" sz="3600" b="1" dirty="0" err="1" smtClean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акне</a:t>
            </a:r>
            <a:r>
              <a:rPr lang="ru-RU" sz="3600" b="1" dirty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</a:br>
            <a:endParaRPr lang="ru-RU" sz="3600" b="1" dirty="0">
              <a:solidFill>
                <a:srgbClr val="002060"/>
              </a:solidFill>
              <a:latin typeface="Candara" panose="020E050203030302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27" y="324196"/>
            <a:ext cx="6409113" cy="640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 descr="https://social-apteka.ru/upload/iblock/own/DET_30778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t="7722" r="4779" b="11337"/>
          <a:stretch/>
        </p:blipFill>
        <p:spPr bwMode="auto">
          <a:xfrm>
            <a:off x="2488970" y="4599751"/>
            <a:ext cx="2510443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cdn5.imgbb.ru/community/218/2183511/201606/2b69cfbce2b63eeeb619403d743a45f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66" y="2027887"/>
            <a:ext cx="3240561" cy="19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12bb6ecf-bda5-4c99-816b-12bda79f6bd9.selcdn.net/upload/Photo_Tovar/13287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" y="3548048"/>
            <a:ext cx="2496209" cy="198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566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312" y="742749"/>
            <a:ext cx="3826625" cy="7820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Рекомендации по применению </a:t>
            </a:r>
            <a:r>
              <a:rPr lang="ru-RU" sz="3600" b="1" dirty="0" smtClean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ИЗОТРЕТИНОИНА</a:t>
            </a:r>
            <a:endParaRPr lang="ru-RU" sz="3600" b="1" dirty="0">
              <a:solidFill>
                <a:srgbClr val="002060"/>
              </a:solidFill>
              <a:latin typeface="Candara" panose="020E0502030303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312" y="2864110"/>
            <a:ext cx="3848086" cy="4351338"/>
          </a:xfrm>
        </p:spPr>
        <p:txBody>
          <a:bodyPr>
            <a:normAutofit/>
          </a:bodyPr>
          <a:lstStyle/>
          <a:p>
            <a:pPr marL="57150" indent="-285750">
              <a:buFont typeface="Wingdings" panose="05000000000000000000" pitchFamily="2" charset="2"/>
              <a:buChar char="ü"/>
            </a:pPr>
            <a:r>
              <a:rPr lang="ru-RU" sz="2400" b="1" dirty="0" err="1" smtClean="0">
                <a:latin typeface="Candara" panose="020E0502030303020204" pitchFamily="34" charset="0"/>
                <a:ea typeface="Calibri" panose="020F0502020204030204" pitchFamily="34" charset="0"/>
              </a:rPr>
              <a:t>изотретиноин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разрешен к применению с 12-летнего 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возраста</a:t>
            </a:r>
          </a:p>
          <a:p>
            <a:pPr marL="57150" indent="-285750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latin typeface="Candara" panose="020E0502030303020204" pitchFamily="34" charset="0"/>
                <a:ea typeface="Calibri" panose="020F0502020204030204" pitchFamily="34" charset="0"/>
              </a:rPr>
              <a:t>действие 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-  уменьшение 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продукции кожного сала, количества воспалительных элементов, 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уменьшение 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рубцовых 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изменений </a:t>
            </a:r>
            <a:endParaRPr lang="ru-RU" sz="2400" b="1" dirty="0">
              <a:latin typeface="Candara" panose="020E0502030303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07" y="568816"/>
            <a:ext cx="6708371" cy="566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747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611" y="539692"/>
            <a:ext cx="464681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Тактика ведения пациентов при развитии </a:t>
            </a:r>
            <a:r>
              <a:rPr lang="ru-RU" sz="3600" b="1" dirty="0" smtClean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ПОБОЧНЫХ ЭФФЕКТОВ ИЗОТРЕТИНОИНА</a:t>
            </a:r>
            <a:endParaRPr lang="ru-RU" sz="3600" b="1" dirty="0">
              <a:solidFill>
                <a:srgbClr val="002060"/>
              </a:solidFill>
              <a:latin typeface="Candara" panose="020E050203030302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714" y="0"/>
            <a:ext cx="6550428" cy="6758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46611" y="2483314"/>
            <a:ext cx="430045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-285750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Необходимо предупреждать пациентов об ограничении приема поливитаминов, биологически активных добавок, содержащих витамин А, также следует ограничить употребление в пищу жирной рыбы и икры во избежание развития симптомов передозировки витамина А. </a:t>
            </a:r>
          </a:p>
        </p:txBody>
      </p:sp>
    </p:spTree>
    <p:extLst>
      <p:ext uri="{BB962C8B-B14F-4D97-AF65-F5344CB8AC3E}">
        <p14:creationId xmlns:p14="http://schemas.microsoft.com/office/powerpoint/2010/main" val="904350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02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Поддерживающая терапия</a:t>
            </a:r>
            <a:endParaRPr lang="ru-RU" sz="40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105560"/>
            <a:ext cx="103077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эффективно длительное 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(до 1 года) 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применение 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фиксированной комбинации </a:t>
            </a:r>
            <a:r>
              <a:rPr lang="ru-RU" sz="2400" b="1" dirty="0" err="1" smtClean="0">
                <a:latin typeface="Candara" panose="020E0502030303020204" pitchFamily="34" charset="0"/>
                <a:ea typeface="Calibri" panose="020F0502020204030204" pitchFamily="34" charset="0"/>
              </a:rPr>
              <a:t>адапален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+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бензоила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 пероксид, в том числе по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интермиттирующей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 схеме: через день или 2 раза в неделю, или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адапалена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 по такой же 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схеме; обязательно на 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фоне применения специализированной лечебной </a:t>
            </a:r>
            <a:r>
              <a:rPr lang="ru-RU" sz="2400" b="1" dirty="0" err="1" smtClean="0">
                <a:latin typeface="Candara" panose="020E0502030303020204" pitchFamily="34" charset="0"/>
                <a:ea typeface="Calibri" panose="020F0502020204030204" pitchFamily="34" charset="0"/>
              </a:rPr>
              <a:t>дерматокосметики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endParaRPr lang="ru-RU" sz="2400" b="1" dirty="0">
              <a:latin typeface="Candara" panose="020E0502030303020204" pitchFamily="34" charset="0"/>
              <a:ea typeface="Calibri" panose="020F0502020204030204" pitchFamily="34" charset="0"/>
            </a:endParaRPr>
          </a:p>
        </p:txBody>
      </p:sp>
      <p:pic>
        <p:nvPicPr>
          <p:cNvPr id="17410" name="Picture 2" descr="https://perolite.com.ua/content/images/17/480x480l50nn0/830163136919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23986" r="6391" b="18742"/>
          <a:stretch/>
        </p:blipFill>
        <p:spPr bwMode="auto">
          <a:xfrm>
            <a:off x="8104908" y="3079697"/>
            <a:ext cx="3923609" cy="261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cdn.tabletki.ua/img/goods/ace57542-58d8-11ec-bacd-0050569aacb6/img_0.jpg?v=AAAAAAj3S5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" t="24082" r="5309" b="18318"/>
          <a:stretch/>
        </p:blipFill>
        <p:spPr bwMode="auto">
          <a:xfrm>
            <a:off x="188105" y="3243859"/>
            <a:ext cx="3418911" cy="225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57264" r="19009" b="19641"/>
          <a:stretch/>
        </p:blipFill>
        <p:spPr>
          <a:xfrm>
            <a:off x="3127599" y="5274257"/>
            <a:ext cx="5039026" cy="14522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43462" y="4442833"/>
            <a:ext cx="2784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Candara" panose="020E0502030303020204" pitchFamily="34" charset="0"/>
              </a:rPr>
              <a:t>Адапален</a:t>
            </a:r>
            <a:r>
              <a:rPr lang="ru-RU" sz="2000" dirty="0" smtClean="0">
                <a:latin typeface="Candara" panose="020E0502030303020204" pitchFamily="34" charset="0"/>
              </a:rPr>
              <a:t> 0,1%+</a:t>
            </a:r>
          </a:p>
          <a:p>
            <a:pPr algn="ctr"/>
            <a:r>
              <a:rPr lang="ru-RU" sz="2000" dirty="0" smtClean="0">
                <a:latin typeface="Candara" panose="020E0502030303020204" pitchFamily="34" charset="0"/>
              </a:rPr>
              <a:t>БПО 2,5%</a:t>
            </a:r>
            <a:endParaRPr lang="ru-RU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9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4084"/>
            <a:ext cx="6490364" cy="12452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ВОЗРАСТ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</a:br>
            <a:r>
              <a:rPr lang="ru-RU" sz="29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около 85% населения на определенном этапе их жизни </a:t>
            </a:r>
            <a:r>
              <a:rPr lang="ru-RU" sz="29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/>
            </a:r>
            <a:br>
              <a:rPr lang="ru-RU" sz="29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</a:br>
            <a:r>
              <a:rPr lang="ru-RU" sz="29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(</a:t>
            </a:r>
            <a:r>
              <a:rPr lang="ru-RU" sz="2900" b="1" dirty="0" err="1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препубертатный</a:t>
            </a:r>
            <a:r>
              <a:rPr lang="ru-RU" sz="29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и пубертатный периоды) страдают </a:t>
            </a:r>
            <a:r>
              <a:rPr lang="ru-RU" sz="2900" b="1" dirty="0" err="1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акне</a:t>
            </a:r>
            <a:r>
              <a:rPr lang="ru-RU" sz="29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/>
            </a:r>
            <a:br>
              <a:rPr lang="ru-RU" sz="29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</a:br>
            <a:endParaRPr lang="ru-RU" sz="29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427" y="2647573"/>
            <a:ext cx="65177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заболеваемость </a:t>
            </a:r>
            <a:r>
              <a:rPr lang="ru-RU" sz="28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новорожденных варьирует от 20 до 50</a:t>
            </a:r>
            <a:r>
              <a:rPr lang="ru-RU" sz="28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%,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младенческие </a:t>
            </a:r>
            <a:r>
              <a:rPr lang="ru-RU" sz="2800" b="1" dirty="0" err="1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акне</a:t>
            </a:r>
            <a:r>
              <a:rPr lang="ru-RU" sz="28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встречаются менее чем в 10% </a:t>
            </a:r>
            <a:r>
              <a:rPr lang="ru-RU" sz="28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случаев</a:t>
            </a:r>
            <a:r>
              <a:rPr lang="ru-RU" sz="28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,</a:t>
            </a:r>
            <a:endParaRPr lang="ru-RU" sz="2800" b="1" dirty="0" smtClean="0">
              <a:solidFill>
                <a:srgbClr val="323232"/>
              </a:solidFill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у большинства заболевших в период </a:t>
            </a:r>
            <a:r>
              <a:rPr lang="ru-RU" sz="2800" b="1" dirty="0" err="1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пубертата</a:t>
            </a:r>
            <a:r>
              <a:rPr lang="ru-RU" sz="28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высыпания разрешаются к 18-20 годам,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у </a:t>
            </a:r>
            <a:r>
              <a:rPr lang="ru-RU" sz="28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10% пациентов элементы сыпи сохраняются до 25-45 </a:t>
            </a:r>
            <a:r>
              <a:rPr lang="ru-RU" sz="28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лет </a:t>
            </a:r>
            <a:endParaRPr lang="ru-RU" sz="2800" b="1" dirty="0">
              <a:solidFill>
                <a:srgbClr val="323232"/>
              </a:solidFill>
              <a:latin typeface="Candara" panose="020E0502030303020204" pitchFamily="34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https://s0.tchkcdn.com/g-2QFM-guJfIVe35RXuZx-Cg/13/145711/1200x630/f/0/128342_shutterstock_848382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0"/>
          <a:stretch/>
        </p:blipFill>
        <p:spPr bwMode="auto">
          <a:xfrm>
            <a:off x="9029266" y="2029314"/>
            <a:ext cx="2996335" cy="223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turbo/1868007/95095b5af9ad6f6bc144b19c9f18bb4e/max_g480_c12_r16x9_pd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59" y="4264429"/>
            <a:ext cx="3452498" cy="221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c.pics.livejournal.com/glagolas/9742400/359724/359724_8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r="11495"/>
          <a:stretch/>
        </p:blipFill>
        <p:spPr bwMode="auto">
          <a:xfrm>
            <a:off x="6650181" y="183028"/>
            <a:ext cx="2668385" cy="231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083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ТЕРАПИЯ ОЧЕНЬ ТЯЖЕЛЫХ ФОРМ АКНЕ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09" y="1172096"/>
            <a:ext cx="7248697" cy="5237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467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17"/>
            <a:ext cx="10353065" cy="6801168"/>
          </a:xfrm>
        </p:spPr>
      </p:pic>
      <p:pic>
        <p:nvPicPr>
          <p:cNvPr id="5" name="Picture 4" descr="https://celes.club/uploads/posts/2022-05/1653559809_46-celes-club-p-avangardnii-fon-krasivie-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024" y="1833978"/>
            <a:ext cx="4108942" cy="48238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253969" y="0"/>
            <a:ext cx="1938031" cy="6749935"/>
          </a:xfrm>
          <a:prstGeom prst="rect">
            <a:avLst/>
          </a:prstGeom>
          <a:noFill/>
        </p:spPr>
        <p:txBody>
          <a:bodyPr vert="wordArtVert" wrap="square" rtlCol="0" anchor="ctr">
            <a:spAutoFit/>
          </a:bodyPr>
          <a:lstStyle/>
          <a:p>
            <a:r>
              <a:rPr lang="ru-RU" sz="3200" b="1" spc="-150" dirty="0" smtClean="0">
                <a:solidFill>
                  <a:srgbClr val="002060"/>
                </a:solidFill>
                <a:latin typeface="Candara" panose="020E0502030303020204" pitchFamily="34" charset="0"/>
              </a:rPr>
              <a:t>Благодарю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    за внимание!</a:t>
            </a:r>
            <a:endParaRPr lang="ru-RU" sz="32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Picture 12" descr="https://avatars.mds.yandex.net/get-altay/4432502/2a0000017f06c7fbee54512da76e3564ca90/XX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7" t="9427" r="23953" b="9750"/>
          <a:stretch/>
        </p:blipFill>
        <p:spPr bwMode="auto">
          <a:xfrm>
            <a:off x="10320543" y="5503025"/>
            <a:ext cx="1871457" cy="13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573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818" y="-141951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ГЕОГРАФИЯ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946" y="856316"/>
            <a:ext cx="120285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в 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Китае и Бельгии 90% подростков был поставлен диагноз «</a:t>
            </a:r>
            <a:r>
              <a:rPr lang="ru-RU" sz="2400" b="1" dirty="0" err="1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акне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», 50% - в </a:t>
            </a: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Англии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в 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Японии и Корее по сравнению с европейскими странами отмечается меньшая частота заболеваемости (приблизительно 1:3), и болезнь протекает в более легкой </a:t>
            </a: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форме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у 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25% латиноамериканцев, представителей негроидной расы, и у 10% людей из азиатских стран наблюдаются узловато-кистозные формы </a:t>
            </a:r>
            <a:r>
              <a:rPr lang="ru-RU" sz="2400" b="1" dirty="0" err="1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акне</a:t>
            </a: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в 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России этот показатель составляет 5-14% от общей заболеваемости </a:t>
            </a:r>
            <a:r>
              <a:rPr lang="ru-RU" sz="2400" b="1" dirty="0" err="1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акне</a:t>
            </a:r>
            <a:endParaRPr lang="ru-RU" sz="2400" b="1" dirty="0">
              <a:solidFill>
                <a:srgbClr val="323232"/>
              </a:solidFill>
              <a:latin typeface="Candara" panose="020E050203030302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https://saltmag.ru/media/articles/covers/2019/1981/Acnestory_Preview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83" y="3571093"/>
            <a:ext cx="5850573" cy="320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26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883" y="0"/>
            <a:ext cx="10515600" cy="84853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Патогенез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акне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03307"/>
            <a:ext cx="121282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Candara" panose="020E0502030303020204" pitchFamily="34" charset="0"/>
                <a:ea typeface="Calibri" panose="020F0502020204030204" pitchFamily="34" charset="0"/>
              </a:rPr>
              <a:t>нарушение 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качественного и количественного состава кожного сала 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(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гиперпродукация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кожного сала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), </a:t>
            </a:r>
          </a:p>
          <a:p>
            <a:pPr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нарушение </a:t>
            </a:r>
            <a:r>
              <a:rPr lang="ru-RU" sz="2400" dirty="0" err="1">
                <a:latin typeface="Candara" panose="020E0502030303020204" pitchFamily="34" charset="0"/>
                <a:ea typeface="Calibri" panose="020F0502020204030204" pitchFamily="34" charset="0"/>
              </a:rPr>
              <a:t>кератинизации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–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фолликулярный гиперкератоз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, </a:t>
            </a:r>
          </a:p>
          <a:p>
            <a:pPr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воспаление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со стимуляцией механизмов приобретенного иммунитета и врожденной иммунной </a:t>
            </a:r>
            <a:r>
              <a:rPr lang="ru-RU" sz="2400" dirty="0" smtClean="0">
                <a:latin typeface="Candara" panose="020E0502030303020204" pitchFamily="34" charset="0"/>
                <a:ea typeface="Calibri" panose="020F0502020204030204" pitchFamily="34" charset="0"/>
              </a:rPr>
              <a:t>системы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, </a:t>
            </a:r>
            <a:endParaRPr lang="ru-RU" sz="2400" b="1" dirty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pPr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 smtClean="0">
                <a:latin typeface="Candara" panose="020E0502030303020204" pitchFamily="34" charset="0"/>
                <a:ea typeface="Calibri" panose="020F0502020204030204" pitchFamily="34" charset="0"/>
              </a:rPr>
              <a:t>гиперколонизация</a:t>
            </a: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бактериями</a:t>
            </a: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Cutibacterium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acnes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(С. </a:t>
            </a:r>
            <a:r>
              <a:rPr lang="ru-RU" sz="2400" b="1" dirty="0" err="1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acnes</a:t>
            </a: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), </a:t>
            </a:r>
          </a:p>
          <a:p>
            <a:pPr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повышенная 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чувствительность рецепторов сальной железы к </a:t>
            </a: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андрогенам </a:t>
            </a:r>
            <a:endParaRPr lang="ru-RU" sz="2400" b="1" dirty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pPr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2400" b="1" dirty="0">
              <a:solidFill>
                <a:srgbClr val="323232"/>
              </a:solidFill>
              <a:latin typeface="Candara" panose="020E0502030303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85" y="3092335"/>
            <a:ext cx="6458988" cy="3765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134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883" y="0"/>
            <a:ext cx="10515600" cy="84853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Патогенез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акне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03307"/>
            <a:ext cx="121282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2400" b="1" dirty="0">
              <a:solidFill>
                <a:srgbClr val="323232"/>
              </a:solidFill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ФОН</a:t>
            </a: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для развития </a:t>
            </a:r>
            <a:r>
              <a:rPr lang="ru-RU" sz="2400" b="1" dirty="0" err="1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акне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- 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себорея, связанная с </a:t>
            </a:r>
            <a:r>
              <a:rPr lang="ru-RU" sz="2400" b="1" dirty="0" err="1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гиперпродукцией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кожного сала и изменением его качественного </a:t>
            </a: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состава </a:t>
            </a:r>
          </a:p>
          <a:p>
            <a:pPr algn="just"/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ТРИГГЕР</a:t>
            </a: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в 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возникновении </a:t>
            </a:r>
            <a:r>
              <a:rPr lang="ru-RU" sz="2400" b="1" dirty="0" err="1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акне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- повышенная 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чувствительность рецепторов клеток сальных желез к производным </a:t>
            </a: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тестостерона (относительная </a:t>
            </a:r>
            <a:r>
              <a:rPr lang="ru-RU" sz="2400" b="1" dirty="0" err="1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гиперандрогения</a:t>
            </a: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)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31" y="2729475"/>
            <a:ext cx="7057505" cy="3995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08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5496"/>
            <a:ext cx="10515600" cy="5991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КЛАССИФИКАЦИЯ</a:t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</a:br>
            <a:r>
              <a:rPr lang="ru-RU" sz="31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с учетом клинической картины</a:t>
            </a:r>
            <a:endParaRPr lang="ru-RU" sz="3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592" y="935054"/>
            <a:ext cx="11729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000"/>
              <a:buFont typeface="+mj-lt"/>
              <a:buAutoNum type="romanUcPeriod"/>
              <a:tabLst>
                <a:tab pos="457200" algn="l"/>
              </a:tabLst>
            </a:pPr>
            <a:r>
              <a:rPr lang="en-US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 </a:t>
            </a:r>
            <a:r>
              <a:rPr lang="ru-RU" sz="2400" b="1" dirty="0" err="1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комедональные</a:t>
            </a: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акне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;</a:t>
            </a:r>
          </a:p>
          <a:p>
            <a:pPr lvl="0">
              <a:buSzPts val="1000"/>
              <a:buFont typeface="+mj-lt"/>
              <a:buAutoNum type="romanUcPeriod"/>
              <a:tabLst>
                <a:tab pos="457200" algn="l"/>
              </a:tabLst>
            </a:pPr>
            <a:r>
              <a:rPr lang="en-US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 </a:t>
            </a:r>
            <a:r>
              <a:rPr lang="ru-RU" sz="2400" b="1" dirty="0" err="1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папуло-пустулезные</a:t>
            </a: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акне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легко-средней степени тяжести;</a:t>
            </a:r>
          </a:p>
          <a:p>
            <a:pPr lvl="0">
              <a:buSzPts val="1000"/>
              <a:buFont typeface="+mj-lt"/>
              <a:buAutoNum type="romanUcPeriod"/>
              <a:tabLst>
                <a:tab pos="457200" algn="l"/>
              </a:tabLst>
            </a:pPr>
            <a:r>
              <a:rPr lang="en-US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тяжелые </a:t>
            </a:r>
            <a:r>
              <a:rPr lang="ru-RU" sz="2400" b="1" dirty="0" err="1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папуло-пустулезные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акне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, узловатые </a:t>
            </a:r>
            <a:r>
              <a:rPr lang="ru-RU" sz="2400" b="1" dirty="0" err="1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акне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умеренной степени тяжести;</a:t>
            </a:r>
          </a:p>
          <a:p>
            <a:pPr lvl="0">
              <a:buSzPts val="1000"/>
              <a:buFont typeface="+mj-lt"/>
              <a:buAutoNum type="romanUcPeriod"/>
              <a:tabLst>
                <a:tab pos="457200" algn="l"/>
              </a:tabLst>
            </a:pPr>
            <a:r>
              <a:rPr lang="en-US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узловатые </a:t>
            </a:r>
            <a:r>
              <a:rPr lang="ru-RU" sz="2400" b="1" dirty="0" err="1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акне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тяжелой степени, </a:t>
            </a:r>
            <a:r>
              <a:rPr lang="ru-RU" sz="2400" b="1" dirty="0" err="1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конглобатные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акне</a:t>
            </a:r>
            <a:endParaRPr lang="ru-RU" sz="2400" b="1" dirty="0">
              <a:solidFill>
                <a:srgbClr val="323232"/>
              </a:solidFill>
              <a:latin typeface="Candara" panose="020E0502030303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" y="2504714"/>
            <a:ext cx="4398299" cy="4174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069" y="2504714"/>
            <a:ext cx="4721283" cy="4103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626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56" y="173933"/>
            <a:ext cx="4804757" cy="1416369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</a:pPr>
            <a:r>
              <a:rPr lang="ru-RU" sz="36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КЛАССИФИКАЦИЯ</a:t>
            </a:r>
            <a:r>
              <a:rPr lang="ru-RU" sz="36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/>
            </a:r>
            <a:br>
              <a:rPr lang="ru-RU" sz="36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</a:br>
            <a:r>
              <a:rPr lang="ru-RU" sz="36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с учетом </a:t>
            </a:r>
            <a:r>
              <a:rPr lang="ru-RU" sz="36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возрастного периода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6389" y="1613008"/>
            <a:ext cx="10515600" cy="65988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Акне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детского и подросткового возраста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7978" y="281952"/>
            <a:ext cx="6713913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 err="1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акне</a:t>
            </a: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детского </a:t>
            </a: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возраста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 err="1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акне</a:t>
            </a: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подросткового возраста (</a:t>
            </a:r>
            <a:r>
              <a:rPr lang="ru-RU" sz="2400" b="1" dirty="0" err="1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acne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vulgaris</a:t>
            </a: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)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 err="1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акне</a:t>
            </a: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взрослых (</a:t>
            </a:r>
            <a:r>
              <a:rPr lang="ru-RU" sz="2400" b="1" dirty="0" err="1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acne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tarda</a:t>
            </a:r>
            <a:r>
              <a:rPr lang="ru-RU" sz="2400" b="1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)</a:t>
            </a:r>
            <a:endParaRPr lang="ru-RU" sz="2400" b="1" dirty="0">
              <a:solidFill>
                <a:srgbClr val="323232"/>
              </a:solidFill>
              <a:latin typeface="Candara" panose="020E0502030303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58" y="2084173"/>
            <a:ext cx="7823325" cy="4617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34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9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Лабораторная диагностика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+mn-cs"/>
              </a:rPr>
              <a:t>акне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556" y="1317164"/>
            <a:ext cx="117458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30555" algn="l"/>
              </a:tabLst>
            </a:pPr>
            <a:r>
              <a:rPr lang="ru-RU" sz="2400" dirty="0" smtClean="0">
                <a:latin typeface="Candara" panose="020E0502030303020204" pitchFamily="34" charset="0"/>
                <a:ea typeface="Calibri" panose="020F0502020204030204" pitchFamily="34" charset="0"/>
              </a:rPr>
              <a:t>системные 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признаки </a:t>
            </a:r>
            <a:r>
              <a:rPr lang="ru-RU" sz="2400" b="1" dirty="0" err="1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гиперандрогенемии</a:t>
            </a:r>
            <a:r>
              <a:rPr lang="ru-RU" sz="2400" b="1" dirty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(нерегулярный менструальный цикл, гипертрофия клитора и изменение вторичных половых признаков), а также позднее </a:t>
            </a:r>
            <a:r>
              <a:rPr lang="ru-RU" sz="2400" dirty="0" err="1" smtClean="0">
                <a:latin typeface="Candara" panose="020E0502030303020204" pitchFamily="34" charset="0"/>
                <a:ea typeface="Calibri" panose="020F0502020204030204" pitchFamily="34" charset="0"/>
              </a:rPr>
              <a:t>менархе</a:t>
            </a:r>
            <a:endParaRPr lang="ru-RU" sz="2400" dirty="0" smtClean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30555" algn="l"/>
              </a:tabLst>
            </a:pPr>
            <a:r>
              <a:rPr lang="ru-RU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резистентные 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к терапии формы </a:t>
            </a:r>
            <a:r>
              <a:rPr lang="ru-RU" sz="2400" b="1" dirty="0" err="1">
                <a:latin typeface="Candara" panose="020E0502030303020204" pitchFamily="34" charset="0"/>
                <a:ea typeface="Calibri" panose="020F0502020204030204" pitchFamily="34" charset="0"/>
              </a:rPr>
              <a:t>акне</a:t>
            </a:r>
            <a:r>
              <a:rPr lang="ru-RU" sz="2400" b="1" dirty="0"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могут </a:t>
            </a:r>
            <a:r>
              <a:rPr lang="ru-RU" sz="2400" dirty="0" smtClean="0">
                <a:latin typeface="Candara" panose="020E0502030303020204" pitchFamily="34" charset="0"/>
                <a:ea typeface="Calibri" panose="020F0502020204030204" pitchFamily="34" charset="0"/>
              </a:rPr>
              <a:t>быть при </a:t>
            </a:r>
            <a:r>
              <a:rPr lang="ru-RU" sz="2400" b="1" dirty="0" smtClean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эндокринных расстройствах </a:t>
            </a:r>
            <a:r>
              <a:rPr lang="ru-RU" sz="2400" dirty="0" smtClean="0">
                <a:solidFill>
                  <a:srgbClr val="323232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- </a:t>
            </a:r>
            <a:r>
              <a:rPr lang="ru-RU" sz="2400" dirty="0" smtClean="0">
                <a:latin typeface="Candara" panose="020E0502030303020204" pitchFamily="34" charset="0"/>
                <a:ea typeface="Calibri" panose="020F0502020204030204" pitchFamily="34" charset="0"/>
              </a:rPr>
              <a:t>синдром </a:t>
            </a:r>
            <a:r>
              <a:rPr lang="ru-RU" sz="2400" dirty="0" err="1">
                <a:latin typeface="Candara" panose="020E0502030303020204" pitchFamily="34" charset="0"/>
                <a:ea typeface="Calibri" panose="020F0502020204030204" pitchFamily="34" charset="0"/>
              </a:rPr>
              <a:t>поликистоза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 яичников, </a:t>
            </a:r>
            <a:r>
              <a:rPr lang="ru-RU" sz="2400" dirty="0" smtClean="0">
                <a:latin typeface="Candara" panose="020E0502030303020204" pitchFamily="34" charset="0"/>
                <a:ea typeface="Calibri" panose="020F0502020204030204" pitchFamily="34" charset="0"/>
              </a:rPr>
              <a:t>гиперплазия 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гипофиза или </a:t>
            </a:r>
            <a:r>
              <a:rPr lang="ru-RU" sz="2400" dirty="0" err="1">
                <a:latin typeface="Candara" panose="020E0502030303020204" pitchFamily="34" charset="0"/>
                <a:ea typeface="Calibri" panose="020F0502020204030204" pitchFamily="34" charset="0"/>
              </a:rPr>
              <a:t>вирилизирующие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latin typeface="Candara" panose="020E0502030303020204" pitchFamily="34" charset="0"/>
                <a:ea typeface="Calibri" panose="020F0502020204030204" pitchFamily="34" charset="0"/>
              </a:rPr>
              <a:t>опухоли. Поэтому надо учитывать 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такие симптомы, как аменорея, </a:t>
            </a:r>
            <a:r>
              <a:rPr lang="ru-RU" sz="2400" dirty="0" err="1">
                <a:latin typeface="Candara" panose="020E0502030303020204" pitchFamily="34" charset="0"/>
                <a:ea typeface="Calibri" panose="020F0502020204030204" pitchFamily="34" charset="0"/>
              </a:rPr>
              <a:t>гиперменорея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latin typeface="Candara" panose="020E0502030303020204" pitchFamily="34" charset="0"/>
                <a:ea typeface="Calibri" panose="020F0502020204030204" pitchFamily="34" charset="0"/>
              </a:rPr>
              <a:t>олигоменорея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, бесплодие и метаболический </a:t>
            </a:r>
            <a:r>
              <a:rPr lang="ru-RU" sz="2400" dirty="0" smtClean="0">
                <a:latin typeface="Candara" panose="020E0502030303020204" pitchFamily="34" charset="0"/>
                <a:ea typeface="Calibri" panose="020F0502020204030204" pitchFamily="34" charset="0"/>
              </a:rPr>
              <a:t>синдром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  <a:tabLst>
                <a:tab pos="630555" algn="l"/>
              </a:tabLst>
            </a:pPr>
            <a:r>
              <a:rPr lang="ru-RU" sz="2400" dirty="0" smtClean="0">
                <a:latin typeface="Candara" panose="020E0502030303020204" pitchFamily="34" charset="0"/>
                <a:ea typeface="Calibri" panose="020F0502020204030204" pitchFamily="34" charset="0"/>
              </a:rPr>
              <a:t>при </a:t>
            </a:r>
            <a:r>
              <a:rPr lang="ru-RU" sz="2400" b="1" dirty="0" err="1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акне</a:t>
            </a:r>
            <a:r>
              <a:rPr lang="ru-RU" sz="2400" b="1" dirty="0">
                <a:solidFill>
                  <a:srgbClr val="00206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среднего детского возраста </a:t>
            </a:r>
            <a:r>
              <a:rPr lang="ru-RU" sz="2400" dirty="0" smtClean="0">
                <a:latin typeface="Candara" panose="020E0502030303020204" pitchFamily="34" charset="0"/>
                <a:ea typeface="Calibri" panose="020F0502020204030204" pitchFamily="34" charset="0"/>
              </a:rPr>
              <a:t>исключают врожденную гиперплазию 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надпочечников и </a:t>
            </a:r>
            <a:r>
              <a:rPr lang="ru-RU" sz="2400" dirty="0" smtClean="0">
                <a:latin typeface="Candara" panose="020E0502030303020204" pitchFamily="34" charset="0"/>
                <a:ea typeface="Calibri" panose="020F0502020204030204" pitchFamily="34" charset="0"/>
              </a:rPr>
              <a:t>андроген-продуцирующие опухоли</a:t>
            </a:r>
            <a:endParaRPr lang="ru-RU" sz="2400" dirty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  <a:tabLst>
                <a:tab pos="540385" algn="l"/>
              </a:tabLst>
            </a:pPr>
            <a:r>
              <a:rPr lang="ru-RU" sz="2400" dirty="0" smtClean="0">
                <a:latin typeface="Candara" panose="020E0502030303020204" pitchFamily="34" charset="0"/>
                <a:ea typeface="Calibri" panose="020F0502020204030204" pitchFamily="34" charset="0"/>
              </a:rPr>
              <a:t>ЛАБОРАТОРНЫЕ ИССЛЕДОВАНИЯ: 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определение уровня свободного тестостерона, </a:t>
            </a:r>
            <a:r>
              <a:rPr lang="ru-RU" sz="2400" dirty="0" err="1">
                <a:latin typeface="Candara" panose="020E0502030303020204" pitchFamily="34" charset="0"/>
                <a:ea typeface="Calibri" panose="020F0502020204030204" pitchFamily="34" charset="0"/>
              </a:rPr>
              <a:t>дегидроэпиандростерона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 сульфата, </a:t>
            </a:r>
            <a:r>
              <a:rPr lang="ru-RU" sz="2400" dirty="0" err="1">
                <a:latin typeface="Candara" panose="020E0502030303020204" pitchFamily="34" charset="0"/>
                <a:ea typeface="Calibri" panose="020F0502020204030204" pitchFamily="34" charset="0"/>
              </a:rPr>
              <a:t>лютеинизирующего</a:t>
            </a:r>
            <a:r>
              <a:rPr lang="ru-RU" sz="2400" dirty="0">
                <a:latin typeface="Candara" panose="020E0502030303020204" pitchFamily="34" charset="0"/>
                <a:ea typeface="Calibri" panose="020F0502020204030204" pitchFamily="34" charset="0"/>
              </a:rPr>
              <a:t> гормона, фолликулостимулирующего гормона; проведение теста на толерантность к глюкозе </a:t>
            </a:r>
          </a:p>
        </p:txBody>
      </p:sp>
    </p:spTree>
    <p:extLst>
      <p:ext uri="{BB962C8B-B14F-4D97-AF65-F5344CB8AC3E}">
        <p14:creationId xmlns:p14="http://schemas.microsoft.com/office/powerpoint/2010/main" val="8091883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1169</Words>
  <Application>Microsoft Office PowerPoint</Application>
  <PresentationFormat>Широкоэкранный</PresentationFormat>
  <Paragraphs>169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맑은 고딕</vt:lpstr>
      <vt:lpstr>Arial</vt:lpstr>
      <vt:lpstr>Calibri</vt:lpstr>
      <vt:lpstr>Calibri Light</vt:lpstr>
      <vt:lpstr>Candara</vt:lpstr>
      <vt:lpstr>Gulim</vt:lpstr>
      <vt:lpstr>Times New Roman</vt:lpstr>
      <vt:lpstr>Wingdings</vt:lpstr>
      <vt:lpstr>Тема Office</vt:lpstr>
      <vt:lpstr>Министерство здравоохранения Луганской Народной Республики ГУ «Луганский республиканский дерматовенерологический диспансер» ЛНР</vt:lpstr>
      <vt:lpstr>АКНЕ (acne) - полиэтиологическое хроническое воспалительное заболевание сально-волосяного аппарата кожи, проявляющееся открытыми или закрытыми комедонами и воспалительными поражениями в виде папул, пустул, узлов </vt:lpstr>
      <vt:lpstr>ВОЗРАСТ около 85% населения на определенном этапе их жизни  (препубертатный и пубертатный периоды) страдают акне </vt:lpstr>
      <vt:lpstr>ГЕОГРАФИЯ</vt:lpstr>
      <vt:lpstr>Патогенез акне</vt:lpstr>
      <vt:lpstr>Патогенез акне</vt:lpstr>
      <vt:lpstr>КЛАССИФИКАЦИЯ с учетом клинической картины</vt:lpstr>
      <vt:lpstr>КЛАССИФИКАЦИЯ с учетом возрастного периода</vt:lpstr>
      <vt:lpstr>Лабораторная диагностика акне</vt:lpstr>
      <vt:lpstr>ДИЕТА при акне   </vt:lpstr>
      <vt:lpstr>Принципы терапии акне зависят от:</vt:lpstr>
      <vt:lpstr>Терапия при акне –  системная, наружная терапию и дерматокосметика</vt:lpstr>
      <vt:lpstr>Требования к ДЕРМАТОКОСМЕТИКЕ (очищение и уход) </vt:lpstr>
      <vt:lpstr>Наружные средства для лечения акне</vt:lpstr>
      <vt:lpstr>Точки приложения наружных средств лечения акне </vt:lpstr>
      <vt:lpstr>Ретиноиды в лечении акне</vt:lpstr>
      <vt:lpstr>Ретиноиды в лечении акне</vt:lpstr>
      <vt:lpstr>АНТИ-ЭЙДЖ эффект ретиноидов </vt:lpstr>
      <vt:lpstr>БЕНЗОИЛ ПЕРОКСИД</vt:lpstr>
      <vt:lpstr>Топические антибиотики</vt:lpstr>
      <vt:lpstr>Азелаиновая кислота</vt:lpstr>
      <vt:lpstr>Системные средства для лечения акне</vt:lpstr>
      <vt:lpstr>Рекомендации по терапии больных акне   (Актуальные клинические рекомендации РФ, 2020) </vt:lpstr>
      <vt:lpstr>Терапия КОМЕДОНАЛЬНОГО акне </vt:lpstr>
      <vt:lpstr>Терапия  ПАПУЛО-ПУСТУЛЕЗНОГО акне </vt:lpstr>
      <vt:lpstr>Терапия  тяжелого папуло-пустулезного акне, узловатого акне </vt:lpstr>
      <vt:lpstr>Рекомендации по применению ИЗОТРЕТИНОИНА</vt:lpstr>
      <vt:lpstr>Тактика ведения пациентов при развитии ПОБОЧНЫХ ЭФФЕКТОВ ИЗОТРЕТИНОИНА</vt:lpstr>
      <vt:lpstr>Поддерживающая терапия</vt:lpstr>
      <vt:lpstr>ТЕРАПИЯ ОЧЕНЬ ТЯЖЕЛЫХ ФОРМ АКНЕ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39</cp:revision>
  <dcterms:created xsi:type="dcterms:W3CDTF">2022-08-31T21:28:35Z</dcterms:created>
  <dcterms:modified xsi:type="dcterms:W3CDTF">2022-09-13T21:48:25Z</dcterms:modified>
</cp:coreProperties>
</file>