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98" r:id="rId9"/>
    <p:sldId id="272" r:id="rId10"/>
    <p:sldId id="269" r:id="rId11"/>
    <p:sldId id="303" r:id="rId12"/>
    <p:sldId id="270" r:id="rId13"/>
    <p:sldId id="301" r:id="rId14"/>
    <p:sldId id="300" r:id="rId15"/>
    <p:sldId id="262" r:id="rId16"/>
    <p:sldId id="302" r:id="rId17"/>
    <p:sldId id="304" r:id="rId18"/>
    <p:sldId id="278" r:id="rId19"/>
    <p:sldId id="279" r:id="rId20"/>
    <p:sldId id="283" r:id="rId21"/>
    <p:sldId id="284" r:id="rId22"/>
    <p:sldId id="285" r:id="rId23"/>
    <p:sldId id="305" r:id="rId24"/>
    <p:sldId id="286" r:id="rId25"/>
    <p:sldId id="287" r:id="rId26"/>
    <p:sldId id="288" r:id="rId27"/>
    <p:sldId id="289" r:id="rId28"/>
    <p:sldId id="306" r:id="rId29"/>
    <p:sldId id="290" r:id="rId30"/>
    <p:sldId id="291" r:id="rId31"/>
    <p:sldId id="273" r:id="rId32"/>
    <p:sldId id="264" r:id="rId33"/>
    <p:sldId id="265" r:id="rId34"/>
    <p:sldId id="271" r:id="rId35"/>
    <p:sldId id="293" r:id="rId36"/>
    <p:sldId id="294" r:id="rId37"/>
    <p:sldId id="307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FF006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3488" autoAdjust="0"/>
  </p:normalViewPr>
  <p:slideViewPr>
    <p:cSldViewPr>
      <p:cViewPr>
        <p:scale>
          <a:sx n="60" d="100"/>
          <a:sy n="60" d="100"/>
        </p:scale>
        <p:origin x="-2198" y="-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0F641-63E4-4C50-B756-73D354A82AEC}" type="doc">
      <dgm:prSet loTypeId="urn:microsoft.com/office/officeart/2008/layout/Squa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5A32D8-F1C9-4326-983D-2A7BA8914CB8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Негативные составляющие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EABD725D-DCD1-4BFF-9C54-FA234263A08C}" type="parTrans" cxnId="{010BDF16-845B-46CC-A594-F941152F2A3A}">
      <dgm:prSet/>
      <dgm:spPr/>
      <dgm:t>
        <a:bodyPr/>
        <a:lstStyle/>
        <a:p>
          <a:endParaRPr lang="ru-RU"/>
        </a:p>
      </dgm:t>
    </dgm:pt>
    <dgm:pt modelId="{7E576325-4C5D-44FF-BF30-4D4CB32EECF4}" type="sibTrans" cxnId="{010BDF16-845B-46CC-A594-F941152F2A3A}">
      <dgm:prSet/>
      <dgm:spPr/>
      <dgm:t>
        <a:bodyPr/>
        <a:lstStyle/>
        <a:p>
          <a:endParaRPr lang="ru-RU"/>
        </a:p>
      </dgm:t>
    </dgm:pt>
    <dgm:pt modelId="{F80BF1C5-B3C0-4A6D-B000-218A76452F00}">
      <dgm:prSet phldrT="[Текст]" custT="1"/>
      <dgm:spPr/>
      <dgm:t>
        <a:bodyPr/>
        <a:lstStyle/>
        <a:p>
          <a:r>
            <a:rPr lang="ru-RU" sz="2000" dirty="0" err="1" smtClean="0">
              <a:latin typeface="Calibri" pitchFamily="34" charset="0"/>
              <a:cs typeface="Calibri" pitchFamily="34" charset="0"/>
            </a:rPr>
            <a:t>Лаурилсульфат</a:t>
          </a:r>
          <a:r>
            <a:rPr lang="ru-RU" sz="2000" dirty="0" smtClean="0">
              <a:latin typeface="Calibri" pitchFamily="34" charset="0"/>
              <a:cs typeface="Calibri" pitchFamily="34" charset="0"/>
            </a:rPr>
            <a:t> натрия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CDA3E9DB-FD41-4E45-9110-3E702FC8046C}" type="parTrans" cxnId="{A1D5E64B-4AF2-42E6-9074-E14E04E706AE}">
      <dgm:prSet/>
      <dgm:spPr/>
      <dgm:t>
        <a:bodyPr/>
        <a:lstStyle/>
        <a:p>
          <a:endParaRPr lang="ru-RU"/>
        </a:p>
      </dgm:t>
    </dgm:pt>
    <dgm:pt modelId="{41800FB2-9045-4983-99BE-2FDC9F1EE2F1}" type="sibTrans" cxnId="{A1D5E64B-4AF2-42E6-9074-E14E04E706AE}">
      <dgm:prSet/>
      <dgm:spPr/>
      <dgm:t>
        <a:bodyPr/>
        <a:lstStyle/>
        <a:p>
          <a:endParaRPr lang="ru-RU"/>
        </a:p>
      </dgm:t>
    </dgm:pt>
    <dgm:pt modelId="{2D917DBC-3A0C-426D-BCB2-607A3133419E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  <a:cs typeface="Calibri" pitchFamily="34" charset="0"/>
            </a:rPr>
            <a:t>Ментол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0642CB2C-ED99-4A34-BD2D-624D0F28F5E1}" type="parTrans" cxnId="{A97C755B-5C05-4D47-943F-3EEF4489A47E}">
      <dgm:prSet/>
      <dgm:spPr/>
      <dgm:t>
        <a:bodyPr/>
        <a:lstStyle/>
        <a:p>
          <a:endParaRPr lang="ru-RU"/>
        </a:p>
      </dgm:t>
    </dgm:pt>
    <dgm:pt modelId="{222649BB-3714-446B-992F-070BC1C289BC}" type="sibTrans" cxnId="{A97C755B-5C05-4D47-943F-3EEF4489A47E}">
      <dgm:prSet/>
      <dgm:spPr/>
      <dgm:t>
        <a:bodyPr/>
        <a:lstStyle/>
        <a:p>
          <a:endParaRPr lang="ru-RU"/>
        </a:p>
      </dgm:t>
    </dgm:pt>
    <dgm:pt modelId="{25EAFEFE-FD00-408E-80D7-DE8522B66B7C}">
      <dgm:prSet phldrT="[Текст]" custT="1"/>
      <dgm:spPr/>
      <dgm:t>
        <a:bodyPr/>
        <a:lstStyle/>
        <a:p>
          <a:r>
            <a:rPr lang="ru-RU" sz="2000" dirty="0" err="1" smtClean="0">
              <a:latin typeface="Calibri" pitchFamily="34" charset="0"/>
              <a:cs typeface="Calibri" pitchFamily="34" charset="0"/>
            </a:rPr>
            <a:t>Камфора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0FBA0D58-ED53-40E2-9096-D2F6ACBB2284}" type="parTrans" cxnId="{3E4FA532-53FB-4D32-81D4-9B5BD51AE1F2}">
      <dgm:prSet/>
      <dgm:spPr/>
      <dgm:t>
        <a:bodyPr/>
        <a:lstStyle/>
        <a:p>
          <a:endParaRPr lang="ru-RU"/>
        </a:p>
      </dgm:t>
    </dgm:pt>
    <dgm:pt modelId="{6EBD7282-3D53-4DE7-BC2D-27ABBC8CAD8C}" type="sibTrans" cxnId="{3E4FA532-53FB-4D32-81D4-9B5BD51AE1F2}">
      <dgm:prSet/>
      <dgm:spPr/>
      <dgm:t>
        <a:bodyPr/>
        <a:lstStyle/>
        <a:p>
          <a:endParaRPr lang="ru-RU"/>
        </a:p>
      </dgm:t>
    </dgm:pt>
    <dgm:pt modelId="{6934B1DB-FC0E-4589-A4B2-28426F13756D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Положительные составляющие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AA823BB1-62AC-4ACA-B0D6-85824AF5A642}" type="parTrans" cxnId="{DD1DE857-50C4-44F8-B57B-4CDEC308342E}">
      <dgm:prSet/>
      <dgm:spPr/>
      <dgm:t>
        <a:bodyPr/>
        <a:lstStyle/>
        <a:p>
          <a:endParaRPr lang="ru-RU"/>
        </a:p>
      </dgm:t>
    </dgm:pt>
    <dgm:pt modelId="{0975ABC6-9774-4621-94D6-6958871DC331}" type="sibTrans" cxnId="{DD1DE857-50C4-44F8-B57B-4CDEC308342E}">
      <dgm:prSet/>
      <dgm:spPr/>
      <dgm:t>
        <a:bodyPr/>
        <a:lstStyle/>
        <a:p>
          <a:endParaRPr lang="ru-RU"/>
        </a:p>
      </dgm:t>
    </dgm:pt>
    <dgm:pt modelId="{17FD8C9C-C60C-4DF0-98D8-E0CBD7DC6EBD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  <a:cs typeface="Calibri" pitchFamily="34" charset="0"/>
            </a:rPr>
            <a:t>Силиконы (</a:t>
          </a:r>
          <a:r>
            <a:rPr lang="ru-RU" sz="2000" dirty="0" err="1" smtClean="0">
              <a:latin typeface="Calibri" pitchFamily="34" charset="0"/>
              <a:cs typeface="Calibri" pitchFamily="34" charset="0"/>
            </a:rPr>
            <a:t>диметикон</a:t>
          </a:r>
          <a:r>
            <a:rPr lang="ru-RU" sz="2000" dirty="0" smtClean="0">
              <a:latin typeface="Calibri" pitchFamily="34" charset="0"/>
              <a:cs typeface="Calibri" pitchFamily="34" charset="0"/>
            </a:rPr>
            <a:t>, </a:t>
          </a:r>
          <a:r>
            <a:rPr lang="ru-RU" sz="2000" dirty="0" err="1" smtClean="0">
              <a:latin typeface="Calibri" pitchFamily="34" charset="0"/>
              <a:cs typeface="Calibri" pitchFamily="34" charset="0"/>
            </a:rPr>
            <a:t>циклометикон</a:t>
          </a:r>
          <a:r>
            <a:rPr lang="ru-RU" sz="2000" dirty="0" smtClean="0">
              <a:latin typeface="Calibri" pitchFamily="34" charset="0"/>
              <a:cs typeface="Calibri" pitchFamily="34" charset="0"/>
            </a:rPr>
            <a:t>)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D51B3856-7E16-41E6-8C19-3642FD5B5C5D}" type="parTrans" cxnId="{3271EB09-53E6-4838-B46C-B6351AB47C92}">
      <dgm:prSet/>
      <dgm:spPr/>
      <dgm:t>
        <a:bodyPr/>
        <a:lstStyle/>
        <a:p>
          <a:endParaRPr lang="ru-RU"/>
        </a:p>
      </dgm:t>
    </dgm:pt>
    <dgm:pt modelId="{F977E3A5-067E-4922-8BCF-DF753859094B}" type="sibTrans" cxnId="{3271EB09-53E6-4838-B46C-B6351AB47C92}">
      <dgm:prSet/>
      <dgm:spPr/>
      <dgm:t>
        <a:bodyPr/>
        <a:lstStyle/>
        <a:p>
          <a:endParaRPr lang="ru-RU"/>
        </a:p>
      </dgm:t>
    </dgm:pt>
    <dgm:pt modelId="{6038AACE-5573-48C8-9060-BE6844C34288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  <a:cs typeface="Calibri" pitchFamily="34" charset="0"/>
            </a:rPr>
            <a:t>Диоксид титана, оксид цинка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EDEDF649-883D-4A51-9C5E-B83C32EFBFC8}" type="parTrans" cxnId="{9A7BA84B-03F0-40B9-BACE-56BEC7C2957C}">
      <dgm:prSet/>
      <dgm:spPr/>
      <dgm:t>
        <a:bodyPr/>
        <a:lstStyle/>
        <a:p>
          <a:endParaRPr lang="ru-RU"/>
        </a:p>
      </dgm:t>
    </dgm:pt>
    <dgm:pt modelId="{B0ED5307-173A-43DB-8F7B-A15BFBABC150}" type="sibTrans" cxnId="{9A7BA84B-03F0-40B9-BACE-56BEC7C2957C}">
      <dgm:prSet/>
      <dgm:spPr/>
      <dgm:t>
        <a:bodyPr/>
        <a:lstStyle/>
        <a:p>
          <a:endParaRPr lang="ru-RU"/>
        </a:p>
      </dgm:t>
    </dgm:pt>
    <dgm:pt modelId="{1ECFA0C8-A229-43A7-878D-C0B68DEB62E0}" type="pres">
      <dgm:prSet presAssocID="{B240F641-63E4-4C50-B756-73D354A82AE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E7B3C4B-8691-4B09-AC90-AB63B60A6B58}" type="pres">
      <dgm:prSet presAssocID="{F65A32D8-F1C9-4326-983D-2A7BA8914CB8}" presName="root" presStyleCnt="0">
        <dgm:presLayoutVars>
          <dgm:chMax/>
          <dgm:chPref/>
        </dgm:presLayoutVars>
      </dgm:prSet>
      <dgm:spPr/>
    </dgm:pt>
    <dgm:pt modelId="{97B573E4-A632-4CE4-BE5A-920BBF90EEEC}" type="pres">
      <dgm:prSet presAssocID="{F65A32D8-F1C9-4326-983D-2A7BA8914CB8}" presName="rootComposite" presStyleCnt="0">
        <dgm:presLayoutVars/>
      </dgm:prSet>
      <dgm:spPr/>
    </dgm:pt>
    <dgm:pt modelId="{DAA15A35-F8A0-4972-B505-2DD040F625DE}" type="pres">
      <dgm:prSet presAssocID="{F65A32D8-F1C9-4326-983D-2A7BA8914CB8}" presName="ParentAccent" presStyleLbl="alignNode1" presStyleIdx="0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0B1CF67-F766-43DF-A573-8237B8A40056}" type="pres">
      <dgm:prSet presAssocID="{F65A32D8-F1C9-4326-983D-2A7BA8914CB8}" presName="ParentSmallAccent" presStyleLbl="fgAcc1" presStyleIdx="0" presStyleCnt="2"/>
      <dgm:spPr/>
    </dgm:pt>
    <dgm:pt modelId="{882672B3-BE04-40BC-9A8A-7F6822A8AA8B}" type="pres">
      <dgm:prSet presAssocID="{F65A32D8-F1C9-4326-983D-2A7BA8914CB8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F3613-D8A2-4233-91B7-9892854879FB}" type="pres">
      <dgm:prSet presAssocID="{F65A32D8-F1C9-4326-983D-2A7BA8914CB8}" presName="childShape" presStyleCnt="0">
        <dgm:presLayoutVars>
          <dgm:chMax val="0"/>
          <dgm:chPref val="0"/>
        </dgm:presLayoutVars>
      </dgm:prSet>
      <dgm:spPr/>
    </dgm:pt>
    <dgm:pt modelId="{8F3DE130-EDF6-4D91-965C-BCD8D1D8B2C3}" type="pres">
      <dgm:prSet presAssocID="{F80BF1C5-B3C0-4A6D-B000-218A76452F00}" presName="childComposite" presStyleCnt="0">
        <dgm:presLayoutVars>
          <dgm:chMax val="0"/>
          <dgm:chPref val="0"/>
        </dgm:presLayoutVars>
      </dgm:prSet>
      <dgm:spPr/>
    </dgm:pt>
    <dgm:pt modelId="{9A39EC9A-FE4D-4F37-8B51-9C4B4390F68E}" type="pres">
      <dgm:prSet presAssocID="{F80BF1C5-B3C0-4A6D-B000-218A76452F00}" presName="ChildAccent" presStyleLbl="solidFgAcc1" presStyleIdx="0" presStyleCnt="5"/>
      <dgm:spPr/>
    </dgm:pt>
    <dgm:pt modelId="{250FAA90-2149-4E0B-8753-D5FF2EE3DDCC}" type="pres">
      <dgm:prSet presAssocID="{F80BF1C5-B3C0-4A6D-B000-218A76452F00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FE1FF-3B04-4ADB-8E85-0C8D56EDE309}" type="pres">
      <dgm:prSet presAssocID="{2D917DBC-3A0C-426D-BCB2-607A3133419E}" presName="childComposite" presStyleCnt="0">
        <dgm:presLayoutVars>
          <dgm:chMax val="0"/>
          <dgm:chPref val="0"/>
        </dgm:presLayoutVars>
      </dgm:prSet>
      <dgm:spPr/>
    </dgm:pt>
    <dgm:pt modelId="{26A92473-5986-428E-9816-F829BB850E4E}" type="pres">
      <dgm:prSet presAssocID="{2D917DBC-3A0C-426D-BCB2-607A3133419E}" presName="ChildAccent" presStyleLbl="solidFgAcc1" presStyleIdx="1" presStyleCnt="5"/>
      <dgm:spPr/>
    </dgm:pt>
    <dgm:pt modelId="{9C77F93D-610D-4F69-A027-5714BED52E24}" type="pres">
      <dgm:prSet presAssocID="{2D917DBC-3A0C-426D-BCB2-607A3133419E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7980C-E2A0-42F9-97BC-C181AE1E0815}" type="pres">
      <dgm:prSet presAssocID="{25EAFEFE-FD00-408E-80D7-DE8522B66B7C}" presName="childComposite" presStyleCnt="0">
        <dgm:presLayoutVars>
          <dgm:chMax val="0"/>
          <dgm:chPref val="0"/>
        </dgm:presLayoutVars>
      </dgm:prSet>
      <dgm:spPr/>
    </dgm:pt>
    <dgm:pt modelId="{76482F90-3896-45E1-BAF6-46A9066A4AB3}" type="pres">
      <dgm:prSet presAssocID="{25EAFEFE-FD00-408E-80D7-DE8522B66B7C}" presName="ChildAccent" presStyleLbl="solidFgAcc1" presStyleIdx="2" presStyleCnt="5"/>
      <dgm:spPr/>
    </dgm:pt>
    <dgm:pt modelId="{7644235F-BC90-4F66-A4F6-B8D6A4674D72}" type="pres">
      <dgm:prSet presAssocID="{25EAFEFE-FD00-408E-80D7-DE8522B66B7C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E3522-9978-4737-A48E-86303D621BD8}" type="pres">
      <dgm:prSet presAssocID="{6934B1DB-FC0E-4589-A4B2-28426F13756D}" presName="root" presStyleCnt="0">
        <dgm:presLayoutVars>
          <dgm:chMax/>
          <dgm:chPref/>
        </dgm:presLayoutVars>
      </dgm:prSet>
      <dgm:spPr/>
    </dgm:pt>
    <dgm:pt modelId="{43AEC801-DCE6-4B3C-B95C-ADAA2594866A}" type="pres">
      <dgm:prSet presAssocID="{6934B1DB-FC0E-4589-A4B2-28426F13756D}" presName="rootComposite" presStyleCnt="0">
        <dgm:presLayoutVars/>
      </dgm:prSet>
      <dgm:spPr/>
    </dgm:pt>
    <dgm:pt modelId="{021EF709-00AC-4469-9F47-E81099C7B2BA}" type="pres">
      <dgm:prSet presAssocID="{6934B1DB-FC0E-4589-A4B2-28426F13756D}" presName="ParentAccent" presStyleLbl="alignNode1" presStyleIdx="1" presStyleCnt="2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574ED88B-E949-4E43-BF09-F964E01B8C60}" type="pres">
      <dgm:prSet presAssocID="{6934B1DB-FC0E-4589-A4B2-28426F13756D}" presName="ParentSmallAccent" presStyleLbl="fgAcc1" presStyleIdx="1" presStyleCnt="2"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E6D43057-8388-4896-B9DC-33E4F1EB5E7F}" type="pres">
      <dgm:prSet presAssocID="{6934B1DB-FC0E-4589-A4B2-28426F13756D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C9C8D-E399-48F4-9318-BE87D3E474B9}" type="pres">
      <dgm:prSet presAssocID="{6934B1DB-FC0E-4589-A4B2-28426F13756D}" presName="childShape" presStyleCnt="0">
        <dgm:presLayoutVars>
          <dgm:chMax val="0"/>
          <dgm:chPref val="0"/>
        </dgm:presLayoutVars>
      </dgm:prSet>
      <dgm:spPr/>
    </dgm:pt>
    <dgm:pt modelId="{2569927F-DFBD-4FBB-8370-D2287AAD5312}" type="pres">
      <dgm:prSet presAssocID="{17FD8C9C-C60C-4DF0-98D8-E0CBD7DC6EBD}" presName="childComposite" presStyleCnt="0">
        <dgm:presLayoutVars>
          <dgm:chMax val="0"/>
          <dgm:chPref val="0"/>
        </dgm:presLayoutVars>
      </dgm:prSet>
      <dgm:spPr/>
    </dgm:pt>
    <dgm:pt modelId="{69AA5253-0B80-47DD-BF14-4669522E0D0C}" type="pres">
      <dgm:prSet presAssocID="{17FD8C9C-C60C-4DF0-98D8-E0CBD7DC6EBD}" presName="ChildAccent" presStyleLbl="solidFgAcc1" presStyleIdx="3" presStyleCnt="5"/>
      <dgm:spPr/>
    </dgm:pt>
    <dgm:pt modelId="{02833A27-6D2E-4DDB-8502-7336C269919C}" type="pres">
      <dgm:prSet presAssocID="{17FD8C9C-C60C-4DF0-98D8-E0CBD7DC6EBD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075B4-733C-425D-BD2A-050FFB9D526C}" type="pres">
      <dgm:prSet presAssocID="{6038AACE-5573-48C8-9060-BE6844C34288}" presName="childComposite" presStyleCnt="0">
        <dgm:presLayoutVars>
          <dgm:chMax val="0"/>
          <dgm:chPref val="0"/>
        </dgm:presLayoutVars>
      </dgm:prSet>
      <dgm:spPr/>
    </dgm:pt>
    <dgm:pt modelId="{21BFCD3E-47DE-43B8-B9B7-29D2C912E2E6}" type="pres">
      <dgm:prSet presAssocID="{6038AACE-5573-48C8-9060-BE6844C34288}" presName="ChildAccent" presStyleLbl="solidFgAcc1" presStyleIdx="4" presStyleCnt="5"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4BA424C-4E79-4459-8696-BDD88188549A}" type="pres">
      <dgm:prSet presAssocID="{6038AACE-5573-48C8-9060-BE6844C34288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BDF16-845B-46CC-A594-F941152F2A3A}" srcId="{B240F641-63E4-4C50-B756-73D354A82AEC}" destId="{F65A32D8-F1C9-4326-983D-2A7BA8914CB8}" srcOrd="0" destOrd="0" parTransId="{EABD725D-DCD1-4BFF-9C54-FA234263A08C}" sibTransId="{7E576325-4C5D-44FF-BF30-4D4CB32EECF4}"/>
    <dgm:cxn modelId="{A1D5E64B-4AF2-42E6-9074-E14E04E706AE}" srcId="{F65A32D8-F1C9-4326-983D-2A7BA8914CB8}" destId="{F80BF1C5-B3C0-4A6D-B000-218A76452F00}" srcOrd="0" destOrd="0" parTransId="{CDA3E9DB-FD41-4E45-9110-3E702FC8046C}" sibTransId="{41800FB2-9045-4983-99BE-2FDC9F1EE2F1}"/>
    <dgm:cxn modelId="{9A7BA84B-03F0-40B9-BACE-56BEC7C2957C}" srcId="{6934B1DB-FC0E-4589-A4B2-28426F13756D}" destId="{6038AACE-5573-48C8-9060-BE6844C34288}" srcOrd="1" destOrd="0" parTransId="{EDEDF649-883D-4A51-9C5E-B83C32EFBFC8}" sibTransId="{B0ED5307-173A-43DB-8F7B-A15BFBABC150}"/>
    <dgm:cxn modelId="{3271EB09-53E6-4838-B46C-B6351AB47C92}" srcId="{6934B1DB-FC0E-4589-A4B2-28426F13756D}" destId="{17FD8C9C-C60C-4DF0-98D8-E0CBD7DC6EBD}" srcOrd="0" destOrd="0" parTransId="{D51B3856-7E16-41E6-8C19-3642FD5B5C5D}" sibTransId="{F977E3A5-067E-4922-8BCF-DF753859094B}"/>
    <dgm:cxn modelId="{DD1DE857-50C4-44F8-B57B-4CDEC308342E}" srcId="{B240F641-63E4-4C50-B756-73D354A82AEC}" destId="{6934B1DB-FC0E-4589-A4B2-28426F13756D}" srcOrd="1" destOrd="0" parTransId="{AA823BB1-62AC-4ACA-B0D6-85824AF5A642}" sibTransId="{0975ABC6-9774-4621-94D6-6958871DC331}"/>
    <dgm:cxn modelId="{3E4FA532-53FB-4D32-81D4-9B5BD51AE1F2}" srcId="{F65A32D8-F1C9-4326-983D-2A7BA8914CB8}" destId="{25EAFEFE-FD00-408E-80D7-DE8522B66B7C}" srcOrd="2" destOrd="0" parTransId="{0FBA0D58-ED53-40E2-9096-D2F6ACBB2284}" sibTransId="{6EBD7282-3D53-4DE7-BC2D-27ABBC8CAD8C}"/>
    <dgm:cxn modelId="{27201508-C22C-4CED-8635-16FDA7F132D1}" type="presOf" srcId="{B240F641-63E4-4C50-B756-73D354A82AEC}" destId="{1ECFA0C8-A229-43A7-878D-C0B68DEB62E0}" srcOrd="0" destOrd="0" presId="urn:microsoft.com/office/officeart/2008/layout/SquareAccentList"/>
    <dgm:cxn modelId="{5C86FE26-0D68-4AE5-9804-EDEAE19DFA92}" type="presOf" srcId="{F80BF1C5-B3C0-4A6D-B000-218A76452F00}" destId="{250FAA90-2149-4E0B-8753-D5FF2EE3DDCC}" srcOrd="0" destOrd="0" presId="urn:microsoft.com/office/officeart/2008/layout/SquareAccentList"/>
    <dgm:cxn modelId="{766FA587-6852-4AAD-AC8F-9907B3C978E1}" type="presOf" srcId="{F65A32D8-F1C9-4326-983D-2A7BA8914CB8}" destId="{882672B3-BE04-40BC-9A8A-7F6822A8AA8B}" srcOrd="0" destOrd="0" presId="urn:microsoft.com/office/officeart/2008/layout/SquareAccentList"/>
    <dgm:cxn modelId="{29433247-1634-4B1F-AB5A-8212477392DF}" type="presOf" srcId="{6038AACE-5573-48C8-9060-BE6844C34288}" destId="{74BA424C-4E79-4459-8696-BDD88188549A}" srcOrd="0" destOrd="0" presId="urn:microsoft.com/office/officeart/2008/layout/SquareAccentList"/>
    <dgm:cxn modelId="{7E3E6F0D-FAFB-46EA-9E22-10AD36758D27}" type="presOf" srcId="{17FD8C9C-C60C-4DF0-98D8-E0CBD7DC6EBD}" destId="{02833A27-6D2E-4DDB-8502-7336C269919C}" srcOrd="0" destOrd="0" presId="urn:microsoft.com/office/officeart/2008/layout/SquareAccentList"/>
    <dgm:cxn modelId="{0C750296-F68D-4FA4-8005-2182898A4000}" type="presOf" srcId="{25EAFEFE-FD00-408E-80D7-DE8522B66B7C}" destId="{7644235F-BC90-4F66-A4F6-B8D6A4674D72}" srcOrd="0" destOrd="0" presId="urn:microsoft.com/office/officeart/2008/layout/SquareAccentList"/>
    <dgm:cxn modelId="{42F6FFAE-1255-4829-B640-0F3F7F5AE824}" type="presOf" srcId="{6934B1DB-FC0E-4589-A4B2-28426F13756D}" destId="{E6D43057-8388-4896-B9DC-33E4F1EB5E7F}" srcOrd="0" destOrd="0" presId="urn:microsoft.com/office/officeart/2008/layout/SquareAccentList"/>
    <dgm:cxn modelId="{65D0BA34-F708-44B1-B1E7-6BA682B15D10}" type="presOf" srcId="{2D917DBC-3A0C-426D-BCB2-607A3133419E}" destId="{9C77F93D-610D-4F69-A027-5714BED52E24}" srcOrd="0" destOrd="0" presId="urn:microsoft.com/office/officeart/2008/layout/SquareAccentList"/>
    <dgm:cxn modelId="{A97C755B-5C05-4D47-943F-3EEF4489A47E}" srcId="{F65A32D8-F1C9-4326-983D-2A7BA8914CB8}" destId="{2D917DBC-3A0C-426D-BCB2-607A3133419E}" srcOrd="1" destOrd="0" parTransId="{0642CB2C-ED99-4A34-BD2D-624D0F28F5E1}" sibTransId="{222649BB-3714-446B-992F-070BC1C289BC}"/>
    <dgm:cxn modelId="{E5D42B33-CAC2-4241-BEE3-9266510C86C8}" type="presParOf" srcId="{1ECFA0C8-A229-43A7-878D-C0B68DEB62E0}" destId="{7E7B3C4B-8691-4B09-AC90-AB63B60A6B58}" srcOrd="0" destOrd="0" presId="urn:microsoft.com/office/officeart/2008/layout/SquareAccentList"/>
    <dgm:cxn modelId="{41CD33A8-70DA-4406-BA38-36D813493223}" type="presParOf" srcId="{7E7B3C4B-8691-4B09-AC90-AB63B60A6B58}" destId="{97B573E4-A632-4CE4-BE5A-920BBF90EEEC}" srcOrd="0" destOrd="0" presId="urn:microsoft.com/office/officeart/2008/layout/SquareAccentList"/>
    <dgm:cxn modelId="{AEEC5813-C2E9-41D7-AF5A-4C8492618335}" type="presParOf" srcId="{97B573E4-A632-4CE4-BE5A-920BBF90EEEC}" destId="{DAA15A35-F8A0-4972-B505-2DD040F625DE}" srcOrd="0" destOrd="0" presId="urn:microsoft.com/office/officeart/2008/layout/SquareAccentList"/>
    <dgm:cxn modelId="{2D13FB9D-74B6-424F-A0F4-7DDB75F137A1}" type="presParOf" srcId="{97B573E4-A632-4CE4-BE5A-920BBF90EEEC}" destId="{70B1CF67-F766-43DF-A573-8237B8A40056}" srcOrd="1" destOrd="0" presId="urn:microsoft.com/office/officeart/2008/layout/SquareAccentList"/>
    <dgm:cxn modelId="{4714890C-E1C0-4125-8A44-100FD89A57AB}" type="presParOf" srcId="{97B573E4-A632-4CE4-BE5A-920BBF90EEEC}" destId="{882672B3-BE04-40BC-9A8A-7F6822A8AA8B}" srcOrd="2" destOrd="0" presId="urn:microsoft.com/office/officeart/2008/layout/SquareAccentList"/>
    <dgm:cxn modelId="{48AD8A1D-C922-4554-B4F9-2CA9CB4421CC}" type="presParOf" srcId="{7E7B3C4B-8691-4B09-AC90-AB63B60A6B58}" destId="{4CFF3613-D8A2-4233-91B7-9892854879FB}" srcOrd="1" destOrd="0" presId="urn:microsoft.com/office/officeart/2008/layout/SquareAccentList"/>
    <dgm:cxn modelId="{A07B781F-346F-4B85-A6EF-92EE1A0549A1}" type="presParOf" srcId="{4CFF3613-D8A2-4233-91B7-9892854879FB}" destId="{8F3DE130-EDF6-4D91-965C-BCD8D1D8B2C3}" srcOrd="0" destOrd="0" presId="urn:microsoft.com/office/officeart/2008/layout/SquareAccentList"/>
    <dgm:cxn modelId="{AC994AEA-6A56-4724-9FBF-60FC4B36A131}" type="presParOf" srcId="{8F3DE130-EDF6-4D91-965C-BCD8D1D8B2C3}" destId="{9A39EC9A-FE4D-4F37-8B51-9C4B4390F68E}" srcOrd="0" destOrd="0" presId="urn:microsoft.com/office/officeart/2008/layout/SquareAccentList"/>
    <dgm:cxn modelId="{9A3189B0-45F7-4ECA-854F-D549FA6B378D}" type="presParOf" srcId="{8F3DE130-EDF6-4D91-965C-BCD8D1D8B2C3}" destId="{250FAA90-2149-4E0B-8753-D5FF2EE3DDCC}" srcOrd="1" destOrd="0" presId="urn:microsoft.com/office/officeart/2008/layout/SquareAccentList"/>
    <dgm:cxn modelId="{A102F458-AB34-4466-9C8B-282DDAF70F44}" type="presParOf" srcId="{4CFF3613-D8A2-4233-91B7-9892854879FB}" destId="{019FE1FF-3B04-4ADB-8E85-0C8D56EDE309}" srcOrd="1" destOrd="0" presId="urn:microsoft.com/office/officeart/2008/layout/SquareAccentList"/>
    <dgm:cxn modelId="{B05C5B47-3B04-4974-A2F1-5E9F4DB30131}" type="presParOf" srcId="{019FE1FF-3B04-4ADB-8E85-0C8D56EDE309}" destId="{26A92473-5986-428E-9816-F829BB850E4E}" srcOrd="0" destOrd="0" presId="urn:microsoft.com/office/officeart/2008/layout/SquareAccentList"/>
    <dgm:cxn modelId="{D85BB456-4F14-4153-BDBF-ECD9128CF368}" type="presParOf" srcId="{019FE1FF-3B04-4ADB-8E85-0C8D56EDE309}" destId="{9C77F93D-610D-4F69-A027-5714BED52E24}" srcOrd="1" destOrd="0" presId="urn:microsoft.com/office/officeart/2008/layout/SquareAccentList"/>
    <dgm:cxn modelId="{AA550D0D-E6AB-4B83-A3DF-2499D9C387D9}" type="presParOf" srcId="{4CFF3613-D8A2-4233-91B7-9892854879FB}" destId="{9797980C-E2A0-42F9-97BC-C181AE1E0815}" srcOrd="2" destOrd="0" presId="urn:microsoft.com/office/officeart/2008/layout/SquareAccentList"/>
    <dgm:cxn modelId="{0CEF4E26-4ED3-4BD4-A4AD-3E98D9078F6C}" type="presParOf" srcId="{9797980C-E2A0-42F9-97BC-C181AE1E0815}" destId="{76482F90-3896-45E1-BAF6-46A9066A4AB3}" srcOrd="0" destOrd="0" presId="urn:microsoft.com/office/officeart/2008/layout/SquareAccentList"/>
    <dgm:cxn modelId="{3BF7D443-DDDE-4FDE-9E8A-5DA515B13890}" type="presParOf" srcId="{9797980C-E2A0-42F9-97BC-C181AE1E0815}" destId="{7644235F-BC90-4F66-A4F6-B8D6A4674D72}" srcOrd="1" destOrd="0" presId="urn:microsoft.com/office/officeart/2008/layout/SquareAccentList"/>
    <dgm:cxn modelId="{EDF9F50D-19C1-408E-A18B-A7BC86B16613}" type="presParOf" srcId="{1ECFA0C8-A229-43A7-878D-C0B68DEB62E0}" destId="{B7CE3522-9978-4737-A48E-86303D621BD8}" srcOrd="1" destOrd="0" presId="urn:microsoft.com/office/officeart/2008/layout/SquareAccentList"/>
    <dgm:cxn modelId="{A620DE94-7D24-42CF-A5A3-E4F71936E5E4}" type="presParOf" srcId="{B7CE3522-9978-4737-A48E-86303D621BD8}" destId="{43AEC801-DCE6-4B3C-B95C-ADAA2594866A}" srcOrd="0" destOrd="0" presId="urn:microsoft.com/office/officeart/2008/layout/SquareAccentList"/>
    <dgm:cxn modelId="{8EAF1896-FCE0-4CE8-94D7-B0BAFACA62FA}" type="presParOf" srcId="{43AEC801-DCE6-4B3C-B95C-ADAA2594866A}" destId="{021EF709-00AC-4469-9F47-E81099C7B2BA}" srcOrd="0" destOrd="0" presId="urn:microsoft.com/office/officeart/2008/layout/SquareAccentList"/>
    <dgm:cxn modelId="{9D972C6D-6A9A-4457-B13C-939EA0DD6B85}" type="presParOf" srcId="{43AEC801-DCE6-4B3C-B95C-ADAA2594866A}" destId="{574ED88B-E949-4E43-BF09-F964E01B8C60}" srcOrd="1" destOrd="0" presId="urn:microsoft.com/office/officeart/2008/layout/SquareAccentList"/>
    <dgm:cxn modelId="{21CADAEA-E4BD-4524-AC5E-55D31289CB6A}" type="presParOf" srcId="{43AEC801-DCE6-4B3C-B95C-ADAA2594866A}" destId="{E6D43057-8388-4896-B9DC-33E4F1EB5E7F}" srcOrd="2" destOrd="0" presId="urn:microsoft.com/office/officeart/2008/layout/SquareAccentList"/>
    <dgm:cxn modelId="{49382ED2-2423-4D58-B3A7-015A9B65537C}" type="presParOf" srcId="{B7CE3522-9978-4737-A48E-86303D621BD8}" destId="{6B1C9C8D-E399-48F4-9318-BE87D3E474B9}" srcOrd="1" destOrd="0" presId="urn:microsoft.com/office/officeart/2008/layout/SquareAccentList"/>
    <dgm:cxn modelId="{4C813530-95BD-4A51-8DAD-127D5609C515}" type="presParOf" srcId="{6B1C9C8D-E399-48F4-9318-BE87D3E474B9}" destId="{2569927F-DFBD-4FBB-8370-D2287AAD5312}" srcOrd="0" destOrd="0" presId="urn:microsoft.com/office/officeart/2008/layout/SquareAccentList"/>
    <dgm:cxn modelId="{368CE8BC-E94F-4F1A-82E9-D515D5F47777}" type="presParOf" srcId="{2569927F-DFBD-4FBB-8370-D2287AAD5312}" destId="{69AA5253-0B80-47DD-BF14-4669522E0D0C}" srcOrd="0" destOrd="0" presId="urn:microsoft.com/office/officeart/2008/layout/SquareAccentList"/>
    <dgm:cxn modelId="{3F237A77-FC29-406B-90AA-72F2CDB0BD7A}" type="presParOf" srcId="{2569927F-DFBD-4FBB-8370-D2287AAD5312}" destId="{02833A27-6D2E-4DDB-8502-7336C269919C}" srcOrd="1" destOrd="0" presId="urn:microsoft.com/office/officeart/2008/layout/SquareAccentList"/>
    <dgm:cxn modelId="{D8C0C4A3-B06A-44C4-95DD-2F4EEFBBD361}" type="presParOf" srcId="{6B1C9C8D-E399-48F4-9318-BE87D3E474B9}" destId="{E8D075B4-733C-425D-BD2A-050FFB9D526C}" srcOrd="1" destOrd="0" presId="urn:microsoft.com/office/officeart/2008/layout/SquareAccentList"/>
    <dgm:cxn modelId="{0D6D880B-7571-4024-A2AC-1F1D74C4CE2E}" type="presParOf" srcId="{E8D075B4-733C-425D-BD2A-050FFB9D526C}" destId="{21BFCD3E-47DE-43B8-B9B7-29D2C912E2E6}" srcOrd="0" destOrd="0" presId="urn:microsoft.com/office/officeart/2008/layout/SquareAccentList"/>
    <dgm:cxn modelId="{A40CC703-0484-4DC5-BB5A-94470C78E97F}" type="presParOf" srcId="{E8D075B4-733C-425D-BD2A-050FFB9D526C}" destId="{74BA424C-4E79-4459-8696-BDD88188549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9A5E3-E5E7-4717-84CA-21BB6A8D85AE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750870F-904E-4F84-A392-00C8A12AE532}">
      <dgm:prSet custT="1"/>
      <dgm:spPr/>
      <dgm:t>
        <a:bodyPr/>
        <a:lstStyle/>
        <a:p>
          <a:pPr algn="ctr" rtl="0"/>
          <a:r>
            <a:rPr lang="ru-RU" sz="2400" dirty="0" smtClean="0">
              <a:latin typeface="Calibri" pitchFamily="34" charset="0"/>
              <a:cs typeface="Calibri" pitchFamily="34" charset="0"/>
            </a:rPr>
            <a:t>терапия </a:t>
          </a:r>
          <a:r>
            <a:rPr lang="ru-RU" sz="2400" dirty="0" err="1" smtClean="0">
              <a:latin typeface="Calibri" pitchFamily="34" charset="0"/>
              <a:cs typeface="Calibri" pitchFamily="34" charset="0"/>
            </a:rPr>
            <a:t>изотретиноином</a:t>
          </a:r>
          <a:r>
            <a:rPr lang="ru-RU" sz="2400" dirty="0" smtClean="0">
              <a:latin typeface="Calibri" pitchFamily="34" charset="0"/>
              <a:cs typeface="Calibri" pitchFamily="34" charset="0"/>
            </a:rPr>
            <a:t> может привести к тератогенному действию и развитию побочных эффектов</a:t>
          </a:r>
          <a:endParaRPr lang="ru-RU" sz="2400" dirty="0">
            <a:latin typeface="Calibri" pitchFamily="34" charset="0"/>
            <a:cs typeface="Calibri" pitchFamily="34" charset="0"/>
          </a:endParaRPr>
        </a:p>
      </dgm:t>
    </dgm:pt>
    <dgm:pt modelId="{08E4339D-F9AB-46FB-99B0-5A69A5D29DC2}" type="parTrans" cxnId="{D1FE5DF8-7558-4338-A107-5EE47A1794F3}">
      <dgm:prSet/>
      <dgm:spPr/>
      <dgm:t>
        <a:bodyPr/>
        <a:lstStyle/>
        <a:p>
          <a:endParaRPr lang="ru-RU"/>
        </a:p>
      </dgm:t>
    </dgm:pt>
    <dgm:pt modelId="{465C3F95-9F93-4CC1-90F4-8F933FE54AB0}" type="sibTrans" cxnId="{D1FE5DF8-7558-4338-A107-5EE47A1794F3}">
      <dgm:prSet/>
      <dgm:spPr/>
      <dgm:t>
        <a:bodyPr/>
        <a:lstStyle/>
        <a:p>
          <a:endParaRPr lang="ru-RU"/>
        </a:p>
      </dgm:t>
    </dgm:pt>
    <dgm:pt modelId="{47FE24CB-97E4-4EB4-9C2C-B6B294630744}" type="pres">
      <dgm:prSet presAssocID="{32D9A5E3-E5E7-4717-84CA-21BB6A8D85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5BBFA-E378-468C-BF67-CE46FD460978}" type="pres">
      <dgm:prSet presAssocID="{A750870F-904E-4F84-A392-00C8A12AE532}" presName="parentText" presStyleLbl="node1" presStyleIdx="0" presStyleCnt="1" custLinFactNeighborX="-320" custLinFactNeighborY="25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E5DF8-7558-4338-A107-5EE47A1794F3}" srcId="{32D9A5E3-E5E7-4717-84CA-21BB6A8D85AE}" destId="{A750870F-904E-4F84-A392-00C8A12AE532}" srcOrd="0" destOrd="0" parTransId="{08E4339D-F9AB-46FB-99B0-5A69A5D29DC2}" sibTransId="{465C3F95-9F93-4CC1-90F4-8F933FE54AB0}"/>
    <dgm:cxn modelId="{4A1442F0-02D2-4D59-85E9-FBFE7D2DA1B1}" type="presOf" srcId="{32D9A5E3-E5E7-4717-84CA-21BB6A8D85AE}" destId="{47FE24CB-97E4-4EB4-9C2C-B6B294630744}" srcOrd="0" destOrd="0" presId="urn:microsoft.com/office/officeart/2005/8/layout/vList2"/>
    <dgm:cxn modelId="{D7A3A0A6-E3BD-468D-99B6-6E487FE12827}" type="presOf" srcId="{A750870F-904E-4F84-A392-00C8A12AE532}" destId="{EC05BBFA-E378-468C-BF67-CE46FD460978}" srcOrd="0" destOrd="0" presId="urn:microsoft.com/office/officeart/2005/8/layout/vList2"/>
    <dgm:cxn modelId="{15E386FC-8EB2-4306-839E-7AD02D70E110}" type="presParOf" srcId="{47FE24CB-97E4-4EB4-9C2C-B6B294630744}" destId="{EC05BBFA-E378-468C-BF67-CE46FD4609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A9B09-3CD8-4C12-87B8-2FC3D195361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EBF32-1479-4C9C-ADF2-EB2EE5846C58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Calibri" pitchFamily="34" charset="0"/>
              <a:cs typeface="Calibri" pitchFamily="34" charset="0"/>
            </a:rPr>
            <a:t>железистая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FC3B0CE0-084B-4EC4-A321-E71E10EFF1AD}" type="parTrans" cxnId="{E0D515D0-E85C-4B3F-8199-CE23E7BA35FF}">
      <dgm:prSet/>
      <dgm:spPr/>
      <dgm:t>
        <a:bodyPr/>
        <a:lstStyle/>
        <a:p>
          <a:endParaRPr lang="ru-RU"/>
        </a:p>
      </dgm:t>
    </dgm:pt>
    <dgm:pt modelId="{C52A768A-1AFF-4F02-9EC8-AD0EF42CFEBE}" type="sibTrans" cxnId="{E0D515D0-E85C-4B3F-8199-CE23E7BA35FF}">
      <dgm:prSet/>
      <dgm:spPr/>
      <dgm:t>
        <a:bodyPr/>
        <a:lstStyle/>
        <a:p>
          <a:endParaRPr lang="ru-RU"/>
        </a:p>
      </dgm:t>
    </dgm:pt>
    <dgm:pt modelId="{565FA98B-70F8-4A37-844A-607D0B03EEEA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Calibri" pitchFamily="34" charset="0"/>
              <a:cs typeface="Calibri" pitchFamily="34" charset="0"/>
            </a:rPr>
            <a:t>фиброзная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A3212FB1-4CBF-440E-B79D-2BC50A77FC41}" type="parTrans" cxnId="{D000E551-F28C-4304-B120-593DBFB37839}">
      <dgm:prSet/>
      <dgm:spPr/>
      <dgm:t>
        <a:bodyPr/>
        <a:lstStyle/>
        <a:p>
          <a:endParaRPr lang="ru-RU"/>
        </a:p>
      </dgm:t>
    </dgm:pt>
    <dgm:pt modelId="{4C1B737E-1F2B-4561-83B9-957262C9749B}" type="sibTrans" cxnId="{D000E551-F28C-4304-B120-593DBFB37839}">
      <dgm:prSet/>
      <dgm:spPr/>
      <dgm:t>
        <a:bodyPr/>
        <a:lstStyle/>
        <a:p>
          <a:endParaRPr lang="ru-RU"/>
        </a:p>
      </dgm:t>
    </dgm:pt>
    <dgm:pt modelId="{A6056D2B-4FA6-4D0C-9EEE-EA7B07FA6459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Calibri" pitchFamily="34" charset="0"/>
              <a:cs typeface="Calibri" pitchFamily="34" charset="0"/>
            </a:rPr>
            <a:t>фиброзно-</a:t>
          </a:r>
          <a:r>
            <a:rPr lang="ru-RU" sz="2400" b="1" dirty="0" err="1" smtClean="0">
              <a:latin typeface="Calibri" pitchFamily="34" charset="0"/>
              <a:cs typeface="Calibri" pitchFamily="34" charset="0"/>
            </a:rPr>
            <a:t>ангиэктатическая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58C48B54-4F7B-4CCB-9BE7-29CABCACFEBD}" type="parTrans" cxnId="{54B3BB98-2447-4741-A30C-7EC8950F78F0}">
      <dgm:prSet/>
      <dgm:spPr/>
      <dgm:t>
        <a:bodyPr/>
        <a:lstStyle/>
        <a:p>
          <a:endParaRPr lang="ru-RU"/>
        </a:p>
      </dgm:t>
    </dgm:pt>
    <dgm:pt modelId="{9A54FE5D-1C3A-4F02-B7EE-99ABEF2CB077}" type="sibTrans" cxnId="{54B3BB98-2447-4741-A30C-7EC8950F78F0}">
      <dgm:prSet/>
      <dgm:spPr/>
      <dgm:t>
        <a:bodyPr/>
        <a:lstStyle/>
        <a:p>
          <a:endParaRPr lang="ru-RU"/>
        </a:p>
      </dgm:t>
    </dgm:pt>
    <dgm:pt modelId="{FA75BE7A-D8EE-48F9-85E9-22B312A76644}" type="pres">
      <dgm:prSet presAssocID="{659A9B09-3CD8-4C12-87B8-2FC3D1953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A6E7F-6FDC-4702-97BB-6672CEA7CF8D}" type="pres">
      <dgm:prSet presAssocID="{B64EBF32-1479-4C9C-ADF2-EB2EE5846C58}" presName="parentText" presStyleLbl="node1" presStyleIdx="0" presStyleCnt="3" custLinFactY="-417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C1A49-3BAD-4F3C-B9EF-6B520E9AEA36}" type="pres">
      <dgm:prSet presAssocID="{C52A768A-1AFF-4F02-9EC8-AD0EF42CFEBE}" presName="spacer" presStyleCnt="0"/>
      <dgm:spPr/>
    </dgm:pt>
    <dgm:pt modelId="{EC866BF9-4B5E-4961-B2AB-CA023DB96085}" type="pres">
      <dgm:prSet presAssocID="{565FA98B-70F8-4A37-844A-607D0B03EE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97EAA-3C39-4CA2-B551-1E8E7CB2B09D}" type="pres">
      <dgm:prSet presAssocID="{4C1B737E-1F2B-4561-83B9-957262C9749B}" presName="spacer" presStyleCnt="0"/>
      <dgm:spPr/>
    </dgm:pt>
    <dgm:pt modelId="{9B203F1B-9482-4B63-BA4B-40CD1DEC5F9A}" type="pres">
      <dgm:prSet presAssocID="{A6056D2B-4FA6-4D0C-9EEE-EA7B07FA6459}" presName="parentText" presStyleLbl="node1" presStyleIdx="2" presStyleCnt="3" custLinFactX="16901" custLinFactY="47053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2FE66-CF67-4B97-A229-A882932EB3F1}" type="presOf" srcId="{A6056D2B-4FA6-4D0C-9EEE-EA7B07FA6459}" destId="{9B203F1B-9482-4B63-BA4B-40CD1DEC5F9A}" srcOrd="0" destOrd="0" presId="urn:microsoft.com/office/officeart/2005/8/layout/vList2"/>
    <dgm:cxn modelId="{54B3BB98-2447-4741-A30C-7EC8950F78F0}" srcId="{659A9B09-3CD8-4C12-87B8-2FC3D1953615}" destId="{A6056D2B-4FA6-4D0C-9EEE-EA7B07FA6459}" srcOrd="2" destOrd="0" parTransId="{58C48B54-4F7B-4CCB-9BE7-29CABCACFEBD}" sibTransId="{9A54FE5D-1C3A-4F02-B7EE-99ABEF2CB077}"/>
    <dgm:cxn modelId="{B19040EF-8FC4-4860-BFF7-1AA9C89FA0A6}" type="presOf" srcId="{B64EBF32-1479-4C9C-ADF2-EB2EE5846C58}" destId="{318A6E7F-6FDC-4702-97BB-6672CEA7CF8D}" srcOrd="0" destOrd="0" presId="urn:microsoft.com/office/officeart/2005/8/layout/vList2"/>
    <dgm:cxn modelId="{E374135B-7F66-40ED-9514-6A3576525F83}" type="presOf" srcId="{565FA98B-70F8-4A37-844A-607D0B03EEEA}" destId="{EC866BF9-4B5E-4961-B2AB-CA023DB96085}" srcOrd="0" destOrd="0" presId="urn:microsoft.com/office/officeart/2005/8/layout/vList2"/>
    <dgm:cxn modelId="{F195997B-5719-4117-8837-2C33C67BC729}" type="presOf" srcId="{659A9B09-3CD8-4C12-87B8-2FC3D1953615}" destId="{FA75BE7A-D8EE-48F9-85E9-22B312A76644}" srcOrd="0" destOrd="0" presId="urn:microsoft.com/office/officeart/2005/8/layout/vList2"/>
    <dgm:cxn modelId="{E0D515D0-E85C-4B3F-8199-CE23E7BA35FF}" srcId="{659A9B09-3CD8-4C12-87B8-2FC3D1953615}" destId="{B64EBF32-1479-4C9C-ADF2-EB2EE5846C58}" srcOrd="0" destOrd="0" parTransId="{FC3B0CE0-084B-4EC4-A321-E71E10EFF1AD}" sibTransId="{C52A768A-1AFF-4F02-9EC8-AD0EF42CFEBE}"/>
    <dgm:cxn modelId="{D000E551-F28C-4304-B120-593DBFB37839}" srcId="{659A9B09-3CD8-4C12-87B8-2FC3D1953615}" destId="{565FA98B-70F8-4A37-844A-607D0B03EEEA}" srcOrd="1" destOrd="0" parTransId="{A3212FB1-4CBF-440E-B79D-2BC50A77FC41}" sibTransId="{4C1B737E-1F2B-4561-83B9-957262C9749B}"/>
    <dgm:cxn modelId="{38CEAC90-DA75-48A7-9D5E-14570B6191BA}" type="presParOf" srcId="{FA75BE7A-D8EE-48F9-85E9-22B312A76644}" destId="{318A6E7F-6FDC-4702-97BB-6672CEA7CF8D}" srcOrd="0" destOrd="0" presId="urn:microsoft.com/office/officeart/2005/8/layout/vList2"/>
    <dgm:cxn modelId="{3FFA7F5F-91C0-4A6F-991B-F1D1610C1552}" type="presParOf" srcId="{FA75BE7A-D8EE-48F9-85E9-22B312A76644}" destId="{F9FC1A49-3BAD-4F3C-B9EF-6B520E9AEA36}" srcOrd="1" destOrd="0" presId="urn:microsoft.com/office/officeart/2005/8/layout/vList2"/>
    <dgm:cxn modelId="{6B3655B7-7A2D-47C7-A9A0-492B78F64D16}" type="presParOf" srcId="{FA75BE7A-D8EE-48F9-85E9-22B312A76644}" destId="{EC866BF9-4B5E-4961-B2AB-CA023DB96085}" srcOrd="2" destOrd="0" presId="urn:microsoft.com/office/officeart/2005/8/layout/vList2"/>
    <dgm:cxn modelId="{54B101C0-AAB9-452F-A1EF-BF60234D4BD9}" type="presParOf" srcId="{FA75BE7A-D8EE-48F9-85E9-22B312A76644}" destId="{D5B97EAA-3C39-4CA2-B551-1E8E7CB2B09D}" srcOrd="3" destOrd="0" presId="urn:microsoft.com/office/officeart/2005/8/layout/vList2"/>
    <dgm:cxn modelId="{6BEC2AAC-FDF3-4424-8330-5BE62B9C8DE5}" type="presParOf" srcId="{FA75BE7A-D8EE-48F9-85E9-22B312A76644}" destId="{9B203F1B-9482-4B63-BA4B-40CD1DEC5F9A}" srcOrd="4" destOrd="0" presId="urn:microsoft.com/office/officeart/2005/8/layout/vList2"/>
  </dgm:cxnLst>
  <dgm:bg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1C980-3B17-41F1-9E8A-8730C3E144EA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9A2DA41-5DFE-45FF-A5FB-EB17A1181161}">
      <dgm:prSet custT="1"/>
      <dgm:spPr>
        <a:ln w="28575"/>
      </dgm:spPr>
      <dgm:t>
        <a:bodyPr/>
        <a:lstStyle/>
        <a:p>
          <a:pPr algn="ctr" rtl="0"/>
          <a:r>
            <a:rPr lang="ru-RU" sz="2400" dirty="0" smtClean="0">
              <a:latin typeface="Calibri" pitchFamily="34" charset="0"/>
              <a:cs typeface="Calibri" pitchFamily="34" charset="0"/>
            </a:rPr>
            <a:t>Консультация </a:t>
          </a:r>
          <a:r>
            <a:rPr lang="ru-RU" sz="2400" b="1" u="sng" dirty="0" smtClean="0">
              <a:latin typeface="Calibri" pitchFamily="34" charset="0"/>
              <a:cs typeface="Calibri" pitchFamily="34" charset="0"/>
            </a:rPr>
            <a:t>офтальмолога</a:t>
          </a:r>
          <a:r>
            <a:rPr lang="ru-RU" sz="2400" dirty="0" smtClean="0">
              <a:latin typeface="Calibri" pitchFamily="34" charset="0"/>
              <a:cs typeface="Calibri" pitchFamily="34" charset="0"/>
            </a:rPr>
            <a:t> показана при:</a:t>
          </a:r>
        </a:p>
        <a:p>
          <a:pPr algn="ctr" rtl="0"/>
          <a:r>
            <a:rPr lang="ru-RU" sz="2400" dirty="0" smtClean="0">
              <a:latin typeface="Calibri" pitchFamily="34" charset="0"/>
              <a:cs typeface="Calibri" pitchFamily="34" charset="0"/>
            </a:rPr>
            <a:t>- ухудшении зрение</a:t>
          </a:r>
        </a:p>
        <a:p>
          <a:pPr algn="ctr" rtl="0"/>
          <a:r>
            <a:rPr lang="ru-RU" sz="2400" dirty="0" smtClean="0">
              <a:latin typeface="Calibri" pitchFamily="34" charset="0"/>
              <a:cs typeface="Calibri" pitchFamily="34" charset="0"/>
            </a:rPr>
            <a:t>-  сопутствующей тяжелой симптоматике</a:t>
          </a:r>
        </a:p>
        <a:p>
          <a:pPr algn="ctr" rtl="0"/>
          <a:r>
            <a:rPr lang="ru-RU" sz="2400" dirty="0" smtClean="0">
              <a:latin typeface="Calibri" pitchFamily="34" charset="0"/>
              <a:cs typeface="Calibri" pitchFamily="34" charset="0"/>
            </a:rPr>
            <a:t>- устойчивости к лечению препаратами тетрациклинового ряда или к другим лечебным мероприятиям</a:t>
          </a:r>
          <a:endParaRPr lang="ru-RU" sz="2400" dirty="0">
            <a:latin typeface="Calibri" pitchFamily="34" charset="0"/>
            <a:cs typeface="Calibri" pitchFamily="34" charset="0"/>
          </a:endParaRPr>
        </a:p>
      </dgm:t>
    </dgm:pt>
    <dgm:pt modelId="{E3029E21-6A3F-4BA7-BB72-7ED2B41AB349}" type="parTrans" cxnId="{1A835654-C66F-48CB-BD96-6EA80EE62BC8}">
      <dgm:prSet/>
      <dgm:spPr/>
      <dgm:t>
        <a:bodyPr/>
        <a:lstStyle/>
        <a:p>
          <a:endParaRPr lang="ru-RU"/>
        </a:p>
      </dgm:t>
    </dgm:pt>
    <dgm:pt modelId="{4D1EE2FC-6892-4A5A-9D06-419778633BD9}" type="sibTrans" cxnId="{1A835654-C66F-48CB-BD96-6EA80EE62BC8}">
      <dgm:prSet/>
      <dgm:spPr/>
      <dgm:t>
        <a:bodyPr/>
        <a:lstStyle/>
        <a:p>
          <a:endParaRPr lang="ru-RU"/>
        </a:p>
      </dgm:t>
    </dgm:pt>
    <dgm:pt modelId="{C317D9FB-6714-42A9-885C-A8CCDC7579EF}" type="pres">
      <dgm:prSet presAssocID="{BEA1C980-3B17-41F1-9E8A-8730C3E144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2F814-ABC7-416B-B542-1D4D1E3DB135}" type="pres">
      <dgm:prSet presAssocID="{D9A2DA41-5DFE-45FF-A5FB-EB17A1181161}" presName="parentText" presStyleLbl="node1" presStyleIdx="0" presStyleCnt="1" custScaleX="99074" custScaleY="401925" custLinFactNeighborX="1590" custLinFactNeighborY="29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4EE10-1581-4020-9282-CD599D90071E}" type="presOf" srcId="{D9A2DA41-5DFE-45FF-A5FB-EB17A1181161}" destId="{2D32F814-ABC7-416B-B542-1D4D1E3DB135}" srcOrd="0" destOrd="0" presId="urn:microsoft.com/office/officeart/2005/8/layout/vList2"/>
    <dgm:cxn modelId="{1A835654-C66F-48CB-BD96-6EA80EE62BC8}" srcId="{BEA1C980-3B17-41F1-9E8A-8730C3E144EA}" destId="{D9A2DA41-5DFE-45FF-A5FB-EB17A1181161}" srcOrd="0" destOrd="0" parTransId="{E3029E21-6A3F-4BA7-BB72-7ED2B41AB349}" sibTransId="{4D1EE2FC-6892-4A5A-9D06-419778633BD9}"/>
    <dgm:cxn modelId="{42F16851-9C4C-4B30-AF54-5D766FF17065}" type="presOf" srcId="{BEA1C980-3B17-41F1-9E8A-8730C3E144EA}" destId="{C317D9FB-6714-42A9-885C-A8CCDC7579EF}" srcOrd="0" destOrd="0" presId="urn:microsoft.com/office/officeart/2005/8/layout/vList2"/>
    <dgm:cxn modelId="{0A6BBEDF-07BC-4F32-930A-580B5587BD4E}" type="presParOf" srcId="{C317D9FB-6714-42A9-885C-A8CCDC7579EF}" destId="{2D32F814-ABC7-416B-B542-1D4D1E3DB1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5A35-F8A0-4972-B505-2DD040F625DE}">
      <dsp:nvSpPr>
        <dsp:cNvPr id="0" name=""/>
        <dsp:cNvSpPr/>
      </dsp:nvSpPr>
      <dsp:spPr>
        <a:xfrm>
          <a:off x="33335" y="750336"/>
          <a:ext cx="3550314" cy="417684"/>
        </a:xfrm>
        <a:prstGeom prst="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B1CF67-F766-43DF-A573-8237B8A40056}">
      <dsp:nvSpPr>
        <dsp:cNvPr id="0" name=""/>
        <dsp:cNvSpPr/>
      </dsp:nvSpPr>
      <dsp:spPr>
        <a:xfrm>
          <a:off x="33335" y="907201"/>
          <a:ext cx="260818" cy="2608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2672B3-BE04-40BC-9A8A-7F6822A8AA8B}">
      <dsp:nvSpPr>
        <dsp:cNvPr id="0" name=""/>
        <dsp:cNvSpPr/>
      </dsp:nvSpPr>
      <dsp:spPr>
        <a:xfrm>
          <a:off x="33335" y="0"/>
          <a:ext cx="3550314" cy="75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Негативные составляющие</a:t>
          </a:r>
          <a:endParaRPr lang="ru-RU" sz="2400" kern="1200" dirty="0">
            <a:latin typeface="Calibri" pitchFamily="34" charset="0"/>
            <a:cs typeface="Calibri" pitchFamily="34" charset="0"/>
          </a:endParaRPr>
        </a:p>
      </dsp:txBody>
      <dsp:txXfrm>
        <a:off x="33335" y="0"/>
        <a:ext cx="3550314" cy="750336"/>
      </dsp:txXfrm>
    </dsp:sp>
    <dsp:sp modelId="{9A39EC9A-FE4D-4F37-8B51-9C4B4390F68E}">
      <dsp:nvSpPr>
        <dsp:cNvPr id="0" name=""/>
        <dsp:cNvSpPr/>
      </dsp:nvSpPr>
      <dsp:spPr>
        <a:xfrm>
          <a:off x="33335" y="1515162"/>
          <a:ext cx="260812" cy="260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0FAA90-2149-4E0B-8753-D5FF2EE3DDCC}">
      <dsp:nvSpPr>
        <dsp:cNvPr id="0" name=""/>
        <dsp:cNvSpPr/>
      </dsp:nvSpPr>
      <dsp:spPr>
        <a:xfrm>
          <a:off x="281857" y="1341591"/>
          <a:ext cx="3301792" cy="60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Calibri" pitchFamily="34" charset="0"/>
              <a:cs typeface="Calibri" pitchFamily="34" charset="0"/>
            </a:rPr>
            <a:t>Лаурилсульфат</a:t>
          </a:r>
          <a:r>
            <a:rPr lang="ru-RU" sz="2000" kern="1200" dirty="0" smtClean="0">
              <a:latin typeface="Calibri" pitchFamily="34" charset="0"/>
              <a:cs typeface="Calibri" pitchFamily="34" charset="0"/>
            </a:rPr>
            <a:t> натрия</a:t>
          </a:r>
          <a:endParaRPr lang="ru-RU" sz="2000" kern="1200" dirty="0">
            <a:latin typeface="Calibri" pitchFamily="34" charset="0"/>
            <a:cs typeface="Calibri" pitchFamily="34" charset="0"/>
          </a:endParaRPr>
        </a:p>
      </dsp:txBody>
      <dsp:txXfrm>
        <a:off x="281857" y="1341591"/>
        <a:ext cx="3301792" cy="607954"/>
      </dsp:txXfrm>
    </dsp:sp>
    <dsp:sp modelId="{26A92473-5986-428E-9816-F829BB850E4E}">
      <dsp:nvSpPr>
        <dsp:cNvPr id="0" name=""/>
        <dsp:cNvSpPr/>
      </dsp:nvSpPr>
      <dsp:spPr>
        <a:xfrm>
          <a:off x="33335" y="2123117"/>
          <a:ext cx="260812" cy="260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77F93D-610D-4F69-A027-5714BED52E24}">
      <dsp:nvSpPr>
        <dsp:cNvPr id="0" name=""/>
        <dsp:cNvSpPr/>
      </dsp:nvSpPr>
      <dsp:spPr>
        <a:xfrm>
          <a:off x="281857" y="1949546"/>
          <a:ext cx="3301792" cy="60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  <a:cs typeface="Calibri" pitchFamily="34" charset="0"/>
            </a:rPr>
            <a:t>Ментол</a:t>
          </a:r>
          <a:endParaRPr lang="ru-RU" sz="2000" kern="1200" dirty="0">
            <a:latin typeface="Calibri" pitchFamily="34" charset="0"/>
            <a:cs typeface="Calibri" pitchFamily="34" charset="0"/>
          </a:endParaRPr>
        </a:p>
      </dsp:txBody>
      <dsp:txXfrm>
        <a:off x="281857" y="1949546"/>
        <a:ext cx="3301792" cy="607954"/>
      </dsp:txXfrm>
    </dsp:sp>
    <dsp:sp modelId="{76482F90-3896-45E1-BAF6-46A9066A4AB3}">
      <dsp:nvSpPr>
        <dsp:cNvPr id="0" name=""/>
        <dsp:cNvSpPr/>
      </dsp:nvSpPr>
      <dsp:spPr>
        <a:xfrm>
          <a:off x="33335" y="2731071"/>
          <a:ext cx="260812" cy="260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44235F-BC90-4F66-A4F6-B8D6A4674D72}">
      <dsp:nvSpPr>
        <dsp:cNvPr id="0" name=""/>
        <dsp:cNvSpPr/>
      </dsp:nvSpPr>
      <dsp:spPr>
        <a:xfrm>
          <a:off x="281857" y="2557500"/>
          <a:ext cx="3301792" cy="60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Calibri" pitchFamily="34" charset="0"/>
              <a:cs typeface="Calibri" pitchFamily="34" charset="0"/>
            </a:rPr>
            <a:t>Камфора</a:t>
          </a:r>
          <a:endParaRPr lang="ru-RU" sz="2000" kern="1200" dirty="0">
            <a:latin typeface="Calibri" pitchFamily="34" charset="0"/>
            <a:cs typeface="Calibri" pitchFamily="34" charset="0"/>
          </a:endParaRPr>
        </a:p>
      </dsp:txBody>
      <dsp:txXfrm>
        <a:off x="281857" y="2557500"/>
        <a:ext cx="3301792" cy="607954"/>
      </dsp:txXfrm>
    </dsp:sp>
    <dsp:sp modelId="{021EF709-00AC-4469-9F47-E81099C7B2BA}">
      <dsp:nvSpPr>
        <dsp:cNvPr id="0" name=""/>
        <dsp:cNvSpPr/>
      </dsp:nvSpPr>
      <dsp:spPr>
        <a:xfrm>
          <a:off x="3761165" y="750336"/>
          <a:ext cx="3550314" cy="417684"/>
        </a:xfrm>
        <a:prstGeom prst="rect">
          <a:avLst/>
        </a:prstGeom>
        <a:solidFill>
          <a:srgbClr val="00B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ED88B-E949-4E43-BF09-F964E01B8C60}">
      <dsp:nvSpPr>
        <dsp:cNvPr id="0" name=""/>
        <dsp:cNvSpPr/>
      </dsp:nvSpPr>
      <dsp:spPr>
        <a:xfrm>
          <a:off x="3761165" y="907201"/>
          <a:ext cx="260818" cy="2608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43057-8388-4896-B9DC-33E4F1EB5E7F}">
      <dsp:nvSpPr>
        <dsp:cNvPr id="0" name=""/>
        <dsp:cNvSpPr/>
      </dsp:nvSpPr>
      <dsp:spPr>
        <a:xfrm>
          <a:off x="3761165" y="0"/>
          <a:ext cx="3550314" cy="75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Положительные составляющие</a:t>
          </a:r>
          <a:endParaRPr lang="ru-RU" sz="2400" kern="1200" dirty="0">
            <a:latin typeface="Calibri" pitchFamily="34" charset="0"/>
            <a:cs typeface="Calibri" pitchFamily="34" charset="0"/>
          </a:endParaRPr>
        </a:p>
      </dsp:txBody>
      <dsp:txXfrm>
        <a:off x="3761165" y="0"/>
        <a:ext cx="3550314" cy="750336"/>
      </dsp:txXfrm>
    </dsp:sp>
    <dsp:sp modelId="{69AA5253-0B80-47DD-BF14-4669522E0D0C}">
      <dsp:nvSpPr>
        <dsp:cNvPr id="0" name=""/>
        <dsp:cNvSpPr/>
      </dsp:nvSpPr>
      <dsp:spPr>
        <a:xfrm>
          <a:off x="3761165" y="1515162"/>
          <a:ext cx="260812" cy="260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833A27-6D2E-4DDB-8502-7336C269919C}">
      <dsp:nvSpPr>
        <dsp:cNvPr id="0" name=""/>
        <dsp:cNvSpPr/>
      </dsp:nvSpPr>
      <dsp:spPr>
        <a:xfrm>
          <a:off x="4009687" y="1341591"/>
          <a:ext cx="3301792" cy="60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  <a:cs typeface="Calibri" pitchFamily="34" charset="0"/>
            </a:rPr>
            <a:t>Силиконы (</a:t>
          </a:r>
          <a:r>
            <a:rPr lang="ru-RU" sz="2000" kern="1200" dirty="0" err="1" smtClean="0">
              <a:latin typeface="Calibri" pitchFamily="34" charset="0"/>
              <a:cs typeface="Calibri" pitchFamily="34" charset="0"/>
            </a:rPr>
            <a:t>диметикон</a:t>
          </a:r>
          <a:r>
            <a:rPr lang="ru-RU" sz="20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ru-RU" sz="2000" kern="1200" dirty="0" err="1" smtClean="0">
              <a:latin typeface="Calibri" pitchFamily="34" charset="0"/>
              <a:cs typeface="Calibri" pitchFamily="34" charset="0"/>
            </a:rPr>
            <a:t>циклометикон</a:t>
          </a:r>
          <a:r>
            <a:rPr lang="ru-RU" sz="2000" kern="1200" dirty="0" smtClean="0">
              <a:latin typeface="Calibri" pitchFamily="34" charset="0"/>
              <a:cs typeface="Calibri" pitchFamily="34" charset="0"/>
            </a:rPr>
            <a:t>)</a:t>
          </a:r>
          <a:endParaRPr lang="ru-RU" sz="2000" kern="1200" dirty="0">
            <a:latin typeface="Calibri" pitchFamily="34" charset="0"/>
            <a:cs typeface="Calibri" pitchFamily="34" charset="0"/>
          </a:endParaRPr>
        </a:p>
      </dsp:txBody>
      <dsp:txXfrm>
        <a:off x="4009687" y="1341591"/>
        <a:ext cx="3301792" cy="607954"/>
      </dsp:txXfrm>
    </dsp:sp>
    <dsp:sp modelId="{21BFCD3E-47DE-43B8-B9B7-29D2C912E2E6}">
      <dsp:nvSpPr>
        <dsp:cNvPr id="0" name=""/>
        <dsp:cNvSpPr/>
      </dsp:nvSpPr>
      <dsp:spPr>
        <a:xfrm>
          <a:off x="3761165" y="2123117"/>
          <a:ext cx="260812" cy="260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BA424C-4E79-4459-8696-BDD88188549A}">
      <dsp:nvSpPr>
        <dsp:cNvPr id="0" name=""/>
        <dsp:cNvSpPr/>
      </dsp:nvSpPr>
      <dsp:spPr>
        <a:xfrm>
          <a:off x="4009687" y="1949546"/>
          <a:ext cx="3301792" cy="60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  <a:cs typeface="Calibri" pitchFamily="34" charset="0"/>
            </a:rPr>
            <a:t>Диоксид титана, оксид цинка</a:t>
          </a:r>
          <a:endParaRPr lang="ru-RU" sz="2000" kern="1200" dirty="0">
            <a:latin typeface="Calibri" pitchFamily="34" charset="0"/>
            <a:cs typeface="Calibri" pitchFamily="34" charset="0"/>
          </a:endParaRPr>
        </a:p>
      </dsp:txBody>
      <dsp:txXfrm>
        <a:off x="4009687" y="1949546"/>
        <a:ext cx="3301792" cy="607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5BBFA-E378-468C-BF67-CE46FD460978}">
      <dsp:nvSpPr>
        <dsp:cNvPr id="0" name=""/>
        <dsp:cNvSpPr/>
      </dsp:nvSpPr>
      <dsp:spPr>
        <a:xfrm>
          <a:off x="0" y="126"/>
          <a:ext cx="8469828" cy="93597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терапия </a:t>
          </a:r>
          <a:r>
            <a:rPr lang="ru-RU" sz="2400" kern="1200" dirty="0" err="1" smtClean="0">
              <a:latin typeface="Calibri" pitchFamily="34" charset="0"/>
              <a:cs typeface="Calibri" pitchFamily="34" charset="0"/>
            </a:rPr>
            <a:t>изотретиноином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 может привести к тератогенному действию и развитию побочных эффектов</a:t>
          </a:r>
          <a:endParaRPr lang="ru-RU" sz="2400" kern="1200" dirty="0">
            <a:latin typeface="Calibri" pitchFamily="34" charset="0"/>
            <a:cs typeface="Calibri" pitchFamily="34" charset="0"/>
          </a:endParaRPr>
        </a:p>
      </dsp:txBody>
      <dsp:txXfrm>
        <a:off x="45691" y="45817"/>
        <a:ext cx="8378446" cy="844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A6E7F-6FDC-4702-97BB-6672CEA7CF8D}">
      <dsp:nvSpPr>
        <dsp:cNvPr id="0" name=""/>
        <dsp:cNvSpPr/>
      </dsp:nvSpPr>
      <dsp:spPr>
        <a:xfrm>
          <a:off x="0" y="0"/>
          <a:ext cx="5112568" cy="40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железистая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19577" y="19577"/>
        <a:ext cx="5073414" cy="361890"/>
      </dsp:txXfrm>
    </dsp:sp>
    <dsp:sp modelId="{EC866BF9-4B5E-4961-B2AB-CA023DB96085}">
      <dsp:nvSpPr>
        <dsp:cNvPr id="0" name=""/>
        <dsp:cNvSpPr/>
      </dsp:nvSpPr>
      <dsp:spPr>
        <a:xfrm>
          <a:off x="0" y="411545"/>
          <a:ext cx="5112568" cy="40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фиброзная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19577" y="431122"/>
        <a:ext cx="5073414" cy="361890"/>
      </dsp:txXfrm>
    </dsp:sp>
    <dsp:sp modelId="{9B203F1B-9482-4B63-BA4B-40CD1DEC5F9A}">
      <dsp:nvSpPr>
        <dsp:cNvPr id="0" name=""/>
        <dsp:cNvSpPr/>
      </dsp:nvSpPr>
      <dsp:spPr>
        <a:xfrm>
          <a:off x="0" y="823091"/>
          <a:ext cx="5112568" cy="4010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фиброзно-</a:t>
          </a:r>
          <a:r>
            <a:rPr lang="ru-RU" sz="2400" b="1" kern="1200" dirty="0" err="1" smtClean="0">
              <a:latin typeface="Calibri" pitchFamily="34" charset="0"/>
              <a:cs typeface="Calibri" pitchFamily="34" charset="0"/>
            </a:rPr>
            <a:t>ангиэктатическая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19577" y="842668"/>
        <a:ext cx="5073414" cy="361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2F814-ABC7-416B-B542-1D4D1E3DB135}">
      <dsp:nvSpPr>
        <dsp:cNvPr id="0" name=""/>
        <dsp:cNvSpPr/>
      </dsp:nvSpPr>
      <dsp:spPr>
        <a:xfrm>
          <a:off x="151873" y="2039"/>
          <a:ext cx="8086776" cy="208619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28575"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Консультация </a:t>
          </a:r>
          <a:r>
            <a:rPr lang="ru-RU" sz="2400" b="1" u="sng" kern="1200" dirty="0" smtClean="0">
              <a:latin typeface="Calibri" pitchFamily="34" charset="0"/>
              <a:cs typeface="Calibri" pitchFamily="34" charset="0"/>
            </a:rPr>
            <a:t>офтальмолога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 показана при: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- ухудшении зрение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-  сопутствующей тяжелой симптоматике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- устойчивости к лечению препаратами тетрациклинового ряда или к другим лечебным мероприятиям</a:t>
          </a:r>
          <a:endParaRPr lang="ru-RU" sz="2400" kern="1200" dirty="0">
            <a:latin typeface="Calibri" pitchFamily="34" charset="0"/>
            <a:cs typeface="Calibri" pitchFamily="34" charset="0"/>
          </a:endParaRPr>
        </a:p>
      </dsp:txBody>
      <dsp:txXfrm>
        <a:off x="253712" y="103878"/>
        <a:ext cx="7883098" cy="188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02278-AAD8-47FE-8852-AC91EC78F3B1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FB44-321C-43D3-A7AA-7E7893656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1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76684"/>
            <a:ext cx="8177673" cy="1489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РОЗАЦЕА:</a:t>
            </a: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терапия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48" y="170025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Министерство здравоохранения Луганской Народной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Республики</a:t>
            </a: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ГУ «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Луганский республиканский дермато-венерологический диспансер»  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ЛНР </a:t>
            </a:r>
            <a:endParaRPr lang="ru-RU" sz="2000" dirty="0"/>
          </a:p>
        </p:txBody>
      </p:sp>
      <p:pic>
        <p:nvPicPr>
          <p:cNvPr id="4100" name="Picture 4" descr="Лечение розацеа лазером – цены на процедуру в Санкт-Петербург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8" y="3323606"/>
            <a:ext cx="4663143" cy="35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6058162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14.09.2022</a:t>
            </a:r>
            <a:endParaRPr lang="ru-RU" dirty="0"/>
          </a:p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Луганск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0396" y="3429000"/>
            <a:ext cx="461376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i="1" dirty="0" smtClean="0"/>
              <a:t>Подготовила: </a:t>
            </a:r>
          </a:p>
          <a:p>
            <a:r>
              <a:rPr lang="ru-RU" sz="2800" dirty="0" smtClean="0"/>
              <a:t>врач </a:t>
            </a:r>
            <a:r>
              <a:rPr lang="ru-RU" sz="2800" dirty="0" err="1" smtClean="0"/>
              <a:t>дерматовенеролог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	АНОХИНА </a:t>
            </a:r>
          </a:p>
          <a:p>
            <a:r>
              <a:rPr lang="ru-RU" sz="2800" b="1" dirty="0" smtClean="0"/>
              <a:t>Валерия Анатольевна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4881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30835"/>
              </p:ext>
            </p:extLst>
          </p:nvPr>
        </p:nvGraphicFramePr>
        <p:xfrm>
          <a:off x="0" y="1930159"/>
          <a:ext cx="9144000" cy="4993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6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7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0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 терапии 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41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Гель </a:t>
                      </a:r>
                      <a:r>
                        <a:rPr lang="ru-RU" sz="2400" dirty="0" err="1" smtClean="0"/>
                        <a:t>бримонидина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тартрат</a:t>
                      </a:r>
                      <a:r>
                        <a:rPr lang="ru-RU" sz="2400" dirty="0" smtClean="0"/>
                        <a:t> 0,5%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эффект через 30 мин</a:t>
                      </a:r>
                    </a:p>
                    <a:p>
                      <a:pPr marL="342900" indent="-342900" algn="l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контроль над эритемой до 12ч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dirty="0" smtClean="0"/>
                        <a:t>кратность 1 раз в сутки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dirty="0" smtClean="0"/>
                        <a:t>начало терапии с небольшого количества геля в течение не менее 1 </a:t>
                      </a:r>
                      <a:r>
                        <a:rPr lang="ru-RU" sz="2400" dirty="0" err="1" smtClean="0"/>
                        <a:t>нед</a:t>
                      </a:r>
                      <a:r>
                        <a:rPr lang="ru-RU" sz="2400" dirty="0" smtClean="0"/>
                        <a:t> с постепенным его увеличением</a:t>
                      </a:r>
                    </a:p>
                    <a:p>
                      <a:pPr marL="342900" indent="-342900" algn="l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хорошо комбинируется с </a:t>
                      </a:r>
                      <a:r>
                        <a:rPr lang="ru-RU" sz="2400" dirty="0" err="1" smtClean="0"/>
                        <a:t>ивермектином</a:t>
                      </a:r>
                      <a:endParaRPr lang="ru-RU" sz="2400" dirty="0" smtClean="0"/>
                    </a:p>
                    <a:p>
                      <a:pPr marL="342900" indent="-342900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не наносить на раздраженную кожу или открытые раны, на область вокруг глаз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нельзя сразу после лазерной терапии (день</a:t>
                      </a:r>
                      <a:r>
                        <a:rPr lang="ru-RU" sz="2400" baseline="0" dirty="0" smtClean="0"/>
                        <a:t> до и 5 дней после)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ЭРИТЕМАТОЗНО-ТЕЛЕАНГИЭКТАТИЧЕСКОГО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ПОДТИПА РОЗАЦЕА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(ЭТПР)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s://vseapteki.ru/cropping/thumbnails/101/12068/share_default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8714">
            <a:off x="-232485" y="4001395"/>
            <a:ext cx="4145753" cy="21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-20802" y="908720"/>
            <a:ext cx="9144000" cy="90669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гель 0,5%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БРИМОНИДИНА ТАРТРАТА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высокоселективный агонист α2-адренергических рецепторов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симптоматическое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3072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2333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/>
                        <a:t>АЗЕЛАИНОВАЯ КИСЛОТА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(крем, гель)</a:t>
                      </a:r>
                    </a:p>
                    <a:p>
                      <a:endParaRPr lang="ru-RU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раза в сутки 4-8 недель</a:t>
                      </a:r>
                    </a:p>
                    <a:p>
                      <a:endParaRPr lang="ru-RU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Гель от прыщей. Препарат для лечения акне и розацеа - Азелик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3441676" cy="16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main-cdn.sbermegamarket.ru/hlr-system/428/520/122/119/175/3/100029696229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8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2333264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АЗЕЛАИНОВАЯ КИСЛОТА</a:t>
            </a:r>
            <a:r>
              <a:rPr lang="ru-RU" sz="2400" b="1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нормализация процессов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кератинизации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в сально-волосяном фолликуле с торможением биосинтеза белка клеточных мембран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(ингибирует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экспрессию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кателицидина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кератиноцитах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противовоспалительные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свойства (ингибирует продукцию активных форм кислорода и индуцированную инсоляцией выработку воспалительных цитокинов  -  IL-1, IL-6 и ФНО α)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7" name="Picture 3" descr="https://bud-zdorov.net/upload/iblock/b4e/1n8i4g8dfywjntl3134twvix2gnxergy.png"/>
          <p:cNvPicPr>
            <a:picLocks noChangeAspect="1" noChangeArrowheads="1"/>
          </p:cNvPicPr>
          <p:nvPr/>
        </p:nvPicPr>
        <p:blipFill rotWithShape="1">
          <a:blip r:embed="rId4" cstate="print"/>
          <a:srcRect t="29057" b="25287"/>
          <a:stretch/>
        </p:blipFill>
        <p:spPr bwMode="auto">
          <a:xfrm>
            <a:off x="2267744" y="5157192"/>
            <a:ext cx="521773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1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473809"/>
              </p:ext>
            </p:extLst>
          </p:nvPr>
        </p:nvGraphicFramePr>
        <p:xfrm>
          <a:off x="-28621" y="0"/>
          <a:ext cx="9216053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4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1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26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8064"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ИНГИБИТОРЫ</a:t>
                      </a:r>
                      <a:r>
                        <a:rPr lang="ru-RU" sz="2400" u="sng" baseline="0" dirty="0" smtClean="0"/>
                        <a:t> КАЛЬЦИНЕВРИНА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(крем, мазь)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умеренно эффективны в отношении</a:t>
                      </a:r>
                      <a:r>
                        <a:rPr lang="ru-RU" sz="2400" baseline="0" dirty="0" smtClean="0"/>
                        <a:t> эритемы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baseline="0" dirty="0" smtClean="0"/>
                        <a:t>основное показание – </a:t>
                      </a:r>
                      <a:r>
                        <a:rPr lang="ru-RU" sz="2400" baseline="0" dirty="0" err="1" smtClean="0"/>
                        <a:t>макулярная</a:t>
                      </a:r>
                      <a:r>
                        <a:rPr lang="ru-RU" sz="2400" baseline="0" dirty="0" smtClean="0"/>
                        <a:t> эритема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baseline="0" dirty="0" smtClean="0"/>
                        <a:t>длительное применение – поддерживающая терапия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применяются 1 раз в сутки до 6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мес</a:t>
                      </a: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4" name="Picture 6" descr="Такропик купить, цена в Москве, Такропик инструкция по применению: 0,1, маз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3353128" cy="3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pteka.lekafarm.ru/img/catalog/c28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315">
            <a:off x="590949" y="1798045"/>
            <a:ext cx="3358793" cy="33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28621" y="4183475"/>
            <a:ext cx="9144000" cy="210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селективно подавляют продукцию и высвобождение цитокинов и медиаторов воспаления из Т-лимфоцитов и тучных клеток, </a:t>
            </a:r>
          </a:p>
          <a:p>
            <a:pPr marL="342900" lvl="0" indent="-3429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ингибируют </a:t>
            </a:r>
            <a:r>
              <a:rPr lang="ru-RU" sz="2400" dirty="0" err="1"/>
              <a:t>кальциневрин</a:t>
            </a:r>
            <a:r>
              <a:rPr lang="ru-RU" sz="2400" dirty="0"/>
              <a:t>, подавляя местные иммунные и воспалительные реакции, а также блокирует выход гистамина из тучных клеток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9086" y="2276872"/>
            <a:ext cx="8571385" cy="481399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никотиновая кислота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дозе 0,05-0,1 г 3 раза в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сутки,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курс - 1,0-1,5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мес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ангиостабилизирующие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средства (белладонны алкалоиды +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фенобарбитал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+ эрготамин) - пациентам в возрасте старше 40 лет с частыми обострениями («приливами») -1 таблетка 2 раза в сутки в течение 4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нед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35112"/>
            <a:ext cx="71339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АНГИОПРОТЕКТОРЫ</a:t>
            </a:r>
          </a:p>
          <a:p>
            <a:pPr algn="ctr"/>
            <a:r>
              <a:rPr lang="ru-RU" sz="2800" b="1" dirty="0">
                <a:latin typeface="Calibri" pitchFamily="34" charset="0"/>
                <a:cs typeface="Calibri" pitchFamily="34" charset="0"/>
              </a:rPr>
              <a:t>д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ля нормализации тонуса сосудов и </a:t>
            </a:r>
          </a:p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снижения степени выраженности эритемы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59128"/>
              </p:ext>
            </p:extLst>
          </p:nvPr>
        </p:nvGraphicFramePr>
        <p:xfrm>
          <a:off x="10836" y="3717032"/>
          <a:ext cx="9133163" cy="3200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33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91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13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Ивермектин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крем 1%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377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(крем, гель)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8543868"/>
                  </a:ext>
                </a:extLst>
              </a:tr>
              <a:tr h="295225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Азелаиновая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кислота (крем, гель)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1264169"/>
                  </a:ext>
                </a:extLst>
              </a:tr>
              <a:tr h="342081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Топические антибактериальные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препараты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4760477"/>
                  </a:ext>
                </a:extLst>
              </a:tr>
              <a:tr h="351913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Ингибиторы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кальциневрина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835740"/>
                  </a:ext>
                </a:extLst>
              </a:tr>
              <a:tr h="351913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Системные антибактериальные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препараты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465839"/>
                  </a:ext>
                </a:extLst>
              </a:tr>
              <a:tr h="483572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Изотретиноин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220895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>ТЕРАПИЯ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>ПАПУЛО-ПУСТУЛЕЗНОГО ПОДТИПА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>РОЗАЦЕА </a:t>
            </a:r>
            <a:b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</a:br>
            <a:endParaRPr lang="ru-RU" sz="26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36" y="667286"/>
            <a:ext cx="913316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 легкой или умеренной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степени тяжести -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только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наружные препараты (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ивермектин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метронидазол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азелаиновая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кислота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– для снижения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выраженности воспалительных высыпаний и ассоциированных с ними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эритем;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 умеренном и тяжелом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течении - сочетание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местного лечения и препаратов для приема внутрь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(антибиотики 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изи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изотретиноин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- используют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для достижения контроля над заболеванием с последующим переходом только на местную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терапию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60892"/>
              </p:ext>
            </p:extLst>
          </p:nvPr>
        </p:nvGraphicFramePr>
        <p:xfrm>
          <a:off x="0" y="814518"/>
          <a:ext cx="9144000" cy="140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0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4514">
                <a:tc>
                  <a:txBody>
                    <a:bodyPr/>
                    <a:lstStyle/>
                    <a:p>
                      <a:pPr algn="ctr"/>
                      <a:endParaRPr lang="ru-RU" sz="2800" u="sng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ИВЕРМЕКТИН</a:t>
                      </a:r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 крем 1%</a:t>
                      </a:r>
                      <a:endParaRPr lang="ru-RU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 раз в сутки на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ночь до достижения состояния чистой кожи</a:t>
                      </a:r>
                      <a:endParaRPr lang="en-US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Курс 3-4 месяца иногда до 6 месяцев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82452" cy="114300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>ТЕРАПИЯ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>ПАПУЛО-ПУСТУЛЕЗНОГО ПОДТИПА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>РОЗАЦЕА (ПППР)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  <a:t/>
            </a:r>
            <a:b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</a:rPr>
            </a:br>
            <a:endParaRPr lang="ru-RU" sz="26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 descr="https://vseapteki.ru/cropping/thumbnails/101/6787/share_default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69" y="4941168"/>
            <a:ext cx="4031947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39009" y="2344812"/>
            <a:ext cx="82621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противовоспалительные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свойства через ингибирование NF-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xB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пути, что приводит к уменьшению образования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провоспалительных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цитокинов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IL-1β и ФНО α)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антипаразитарное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действие за счет способности связываться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глутамат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-связанными хлористыми каналами разных паразитов, в том числе клещей вида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Demodex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https://static.insales-cdn.com/images/products/1/1572/586819108/large_03062022IVERLITE-CREAM-3D-E.png"/>
          <p:cNvPicPr>
            <a:picLocks noChangeAspect="1" noChangeArrowheads="1"/>
          </p:cNvPicPr>
          <p:nvPr/>
        </p:nvPicPr>
        <p:blipFill rotWithShape="1">
          <a:blip r:embed="rId3" cstate="print"/>
          <a:srcRect l="6300" t="14502" r="7078" b="17773"/>
          <a:stretch/>
        </p:blipFill>
        <p:spPr bwMode="auto">
          <a:xfrm>
            <a:off x="-59910" y="2492895"/>
            <a:ext cx="5065679" cy="396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93110"/>
              </p:ext>
            </p:extLst>
          </p:nvPr>
        </p:nvGraphicFramePr>
        <p:xfrm>
          <a:off x="0" y="0"/>
          <a:ext cx="9144000" cy="2333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АЗЕЛАИНОВАЯ КИСЛОТА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(крем, гель)</a:t>
                      </a:r>
                    </a:p>
                    <a:p>
                      <a:endParaRPr lang="ru-RU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2 раза в сутки 4-8 недель</a:t>
                      </a:r>
                    </a:p>
                    <a:p>
                      <a:endParaRPr lang="ru-RU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Гель от прыщей. Препарат для лечения акне и розацеа - Азелик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3441676" cy="16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main-cdn.sbermegamarket.ru/hlr-system/428/520/122/119/175/3/100029696229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8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2333264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АЗЕЛАИНОВАЯ КИСЛОТА</a:t>
            </a:r>
            <a:r>
              <a:rPr lang="ru-RU" sz="2400" b="1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нормализация процессов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кератинизации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в сально-волосяном фолликуле с торможением биосинтеза белка клеточных мембран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(ингибирует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экспрессию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кателицидина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кератиноцитах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противовоспалительные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свойства (ингибирует продукцию активных форм кислорода и индуцированную инсоляцией выработку воспалительных цитокинов  -  IL-1, IL-6 и ФНО α)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7" name="Picture 3" descr="https://bud-zdorov.net/upload/iblock/b4e/1n8i4g8dfywjntl3134twvix2gnxergy.png"/>
          <p:cNvPicPr>
            <a:picLocks noChangeAspect="1" noChangeArrowheads="1"/>
          </p:cNvPicPr>
          <p:nvPr/>
        </p:nvPicPr>
        <p:blipFill rotWithShape="1">
          <a:blip r:embed="rId4" cstate="print"/>
          <a:srcRect t="29057" b="25287"/>
          <a:stretch/>
        </p:blipFill>
        <p:spPr bwMode="auto">
          <a:xfrm>
            <a:off x="3779912" y="5380252"/>
            <a:ext cx="521773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683407"/>
              </p:ext>
            </p:extLst>
          </p:nvPr>
        </p:nvGraphicFramePr>
        <p:xfrm>
          <a:off x="-8878" y="0"/>
          <a:ext cx="9152878" cy="3205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99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3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26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8064"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ИНГИБИТОРЫ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КАЛЬЦИНЕВРИНА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(крем, мазь)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2 раза в сутки – до 2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мес.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4" name="Picture 6" descr="Такропик купить, цена в Москве, Такропик инструкция по применению: 0,1, маз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0474"/>
            <a:ext cx="3353128" cy="3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pteka.lekafarm.ru/img/catalog/c28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1" y="707642"/>
            <a:ext cx="3358793" cy="33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715813"/>
            <a:ext cx="9144000" cy="21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селективно подавляют продукцию и высвобождение цитокинов и медиаторов воспаления из Т-лимфоцитов и тучных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клеток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pPr marL="342900" lvl="0" indent="-3429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ингибируют </a:t>
            </a:r>
            <a:r>
              <a:rPr lang="ru-RU" sz="2800" dirty="0" err="1">
                <a:latin typeface="Calibri" pitchFamily="34" charset="0"/>
                <a:cs typeface="Calibri" pitchFamily="34" charset="0"/>
              </a:rPr>
              <a:t>кальциневрин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, подавляя местные иммунные и воспалительные реакции, а также блокирует выход гистамина из тучных клеток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26530"/>
              </p:ext>
            </p:extLst>
          </p:nvPr>
        </p:nvGraphicFramePr>
        <p:xfrm>
          <a:off x="0" y="0"/>
          <a:ext cx="9144000" cy="18448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9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9872"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2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(крем, гель)</a:t>
                      </a:r>
                      <a:endParaRPr lang="ru-RU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2 раза в сутки 4-8 недель</a:t>
                      </a:r>
                      <a:endParaRPr lang="ru-RU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47" name="Picture 7" descr="https://b-apteka.ru/uploads/5b3db08edd1cef6e9e99a90df4e095c3/16/1749200/conversions/normal.pjpg"/>
          <p:cNvPicPr>
            <a:picLocks noChangeAspect="1" noChangeArrowheads="1"/>
          </p:cNvPicPr>
          <p:nvPr/>
        </p:nvPicPr>
        <p:blipFill>
          <a:blip r:embed="rId2" cstate="print"/>
          <a:srcRect t="19411" b="18825"/>
          <a:stretch>
            <a:fillRect/>
          </a:stretch>
        </p:blipFill>
        <p:spPr bwMode="auto">
          <a:xfrm>
            <a:off x="4777968" y="4176250"/>
            <a:ext cx="4392665" cy="2713078"/>
          </a:xfrm>
          <a:prstGeom prst="rect">
            <a:avLst/>
          </a:prstGeom>
          <a:noFill/>
        </p:spPr>
      </p:pic>
      <p:pic>
        <p:nvPicPr>
          <p:cNvPr id="1030" name="Picture 6" descr="https://med-analog.ru/wp-content/uploads/b/6/2/b62c5cf85e35d65a880765328c641b5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3" b="29164"/>
          <a:stretch/>
        </p:blipFill>
        <p:spPr bwMode="auto">
          <a:xfrm>
            <a:off x="151854" y="5157192"/>
            <a:ext cx="4446779" cy="1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https://socialochka.ru/upload/iblock/62e/62e4819a5892c0d98834c2b7eb457d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3384376" cy="3384376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633" y="242088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противовоспалительная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активность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(блокирует продукцию активных форм кислорода, что уменьшает выработку других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провоспалительных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цитокинов и предотвращает дальнейшее повреждение тканей путем подавления высвобождения цитокинов из нейтрофилов)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716506"/>
              </p:ext>
            </p:extLst>
          </p:nvPr>
        </p:nvGraphicFramePr>
        <p:xfrm>
          <a:off x="0" y="34772"/>
          <a:ext cx="9144000" cy="68232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76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7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7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Методы терапии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5702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Топические АБ 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1% р-р или гель </a:t>
                      </a:r>
                      <a:r>
                        <a:rPr lang="ru-RU" dirty="0" err="1" smtClean="0">
                          <a:latin typeface="Calibri" pitchFamily="34" charset="0"/>
                          <a:cs typeface="Calibri" pitchFamily="34" charset="0"/>
                        </a:rPr>
                        <a:t>клиндамицина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в комбинации с </a:t>
                      </a:r>
                      <a:r>
                        <a:rPr lang="ru-RU" dirty="0" err="1" smtClean="0">
                          <a:latin typeface="Calibri" pitchFamily="34" charset="0"/>
                          <a:cs typeface="Calibri" pitchFamily="34" charset="0"/>
                        </a:rPr>
                        <a:t>азелаиновой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к-той</a:t>
                      </a:r>
                    </a:p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Курс не более 6-8 недель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0376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Системные АБ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alibri" pitchFamily="34" charset="0"/>
                          <a:cs typeface="Calibri" pitchFamily="34" charset="0"/>
                        </a:rPr>
                        <a:t>Доксициклин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40-100 мг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сут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– 8-10 </a:t>
                      </a:r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нед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1,0-1,5 г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сут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– 4-8 </a:t>
                      </a:r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нед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Миноциклин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50 мг/</a:t>
                      </a:r>
                      <a:r>
                        <a:rPr lang="ru-RU" baseline="0" dirty="0" err="1" smtClean="0">
                          <a:latin typeface="Calibri" pitchFamily="34" charset="0"/>
                          <a:cs typeface="Calibri" pitchFamily="34" charset="0"/>
                        </a:rPr>
                        <a:t>сут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– 4-6 недель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https://rodinkam.net/wp-content/uploads/0/6/a/06acae7626bb390c7f255d7af7cc48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7264"/>
            <a:ext cx="3096345" cy="14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zerki.ru/upload/iblock/3fc/3fc2753715d34423ff9ef2c1051da3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183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332" y="3140968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Субантимикробная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доза </a:t>
            </a:r>
            <a:r>
              <a:rPr lang="ru-RU" sz="2400" b="1" u="sng" dirty="0" smtClean="0">
                <a:latin typeface="Calibri" pitchFamily="34" charset="0"/>
                <a:cs typeface="Calibri" pitchFamily="34" charset="0"/>
              </a:rPr>
              <a:t>ДОКСИЦИКЛИНА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снижает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количество воспалительных поражений и выраженности эритемы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снижает выделение воспалительных цитокинов и продукцию активных форм кислорода эффективнее, чем более высокая, антимикробная, доза у пациентов с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розацеа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026" name="Picture 2" descr="Metronidaz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99" y="1449147"/>
            <a:ext cx="2132570" cy="16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5316233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  <a:cs typeface="Calibri" pitchFamily="34" charset="0"/>
              </a:rPr>
              <a:t>Эффективность </a:t>
            </a:r>
            <a:r>
              <a:rPr lang="ru-RU" sz="2400" b="1" u="sng" dirty="0">
                <a:latin typeface="Calibri" pitchFamily="34" charset="0"/>
                <a:cs typeface="Calibri" pitchFamily="34" charset="0"/>
              </a:rPr>
              <a:t>МЕТРОНИДАЗОЛА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антимикробная  активность (подавление жизнедеятельности 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D.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F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olliculorum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противовоспалительное действие </a:t>
            </a:r>
          </a:p>
        </p:txBody>
      </p:sp>
    </p:spTree>
    <p:extLst>
      <p:ext uri="{BB962C8B-B14F-4D97-AF65-F5344CB8AC3E}">
        <p14:creationId xmlns:p14="http://schemas.microsoft.com/office/powerpoint/2010/main" val="21715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7444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улучшения симптомов заболевания зависит от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исключения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или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уменьшения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влияния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провоцирующих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факторов</a:t>
            </a:r>
            <a:endParaRPr lang="ru-RU" u="sng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обязательно применение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средств для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фотозащиты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кожи и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специализированной косметики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(очищающие и увлажняющие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дерматокосметические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средства) для восстановления и поддержания барьерной функции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кожи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лечение должно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быть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индивидуально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подобрано и основано на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клинической картине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заболевания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показаны лекарственные препараты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доказанной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эффективностью и хорошим профилем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безопасности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возможностью их применения для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долгосрочной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 поддерживающей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терапии</a:t>
            </a:r>
            <a:endParaRPr lang="ru-RU" u="sng" dirty="0">
              <a:latin typeface="Calibri" pitchFamily="34" charset="0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56984" cy="8367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32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Концептуальные положения: </a:t>
            </a:r>
            <a:endParaRPr lang="ru-RU" sz="400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90" name="Picture 6" descr="https://www.mirfinansov.ru/upload/medialibrary/6d5/6d53b099b9e728b3c4ad59bdf8e37d3a.png"/>
          <p:cNvPicPr>
            <a:picLocks noChangeAspect="1" noChangeArrowheads="1"/>
          </p:cNvPicPr>
          <p:nvPr/>
        </p:nvPicPr>
        <p:blipFill>
          <a:blip r:embed="rId2" cstate="print"/>
          <a:srcRect l="4033"/>
          <a:stretch>
            <a:fillRect/>
          </a:stretch>
        </p:blipFill>
        <p:spPr bwMode="auto">
          <a:xfrm>
            <a:off x="0" y="5589240"/>
            <a:ext cx="9036496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0112" y="5733256"/>
            <a:ext cx="57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8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813690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24078" indent="-514350" algn="ctr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Розацеа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считается скорее ПОДДАЮЩИМСЯ лечению, нежели полностью излечимым заболеванием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99793"/>
              </p:ext>
            </p:extLst>
          </p:nvPr>
        </p:nvGraphicFramePr>
        <p:xfrm>
          <a:off x="-8888" y="9116"/>
          <a:ext cx="9144000" cy="20139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88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5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55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Методы 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7754"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ИЗОТРЕТИНОИН</a:t>
                      </a:r>
                      <a:endParaRPr lang="ru-RU" sz="2400" b="1" u="sng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По схеме низких доз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0,1-0,3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мг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кг в сутки – 4-6 мес.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8" name="Picture 10" descr="Акнекутан купить, цена в Казани, Таблетки Акнекутан инструкция по  применению: 8,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10258"/>
          <a:stretch/>
        </p:blipFill>
        <p:spPr bwMode="auto">
          <a:xfrm>
            <a:off x="539552" y="891448"/>
            <a:ext cx="169801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23" y="2485011"/>
            <a:ext cx="9001000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снижают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экспрессию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патоген-ассоциированных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рецепторов - TLR и дополнительно регулирует TLR-2-опосредованные аномальные врожденные иммунные ответы при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розацеа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13-цис-ретиноевая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кислота приводит к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атрофии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сальных желез, что может способствовать уменьшению пролиферации клеща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Demodex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изотретиноин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показан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трудноподдающегося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лечению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ПППР; возможно применение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низких доз препарата и прерывистые схемы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лечения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5932603"/>
              </p:ext>
            </p:extLst>
          </p:nvPr>
        </p:nvGraphicFramePr>
        <p:xfrm>
          <a:off x="179512" y="5542758"/>
          <a:ext cx="846982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Роаккутан, капсулы 20 мг 30 шт - купить, цена и отзывы, Роаккутан, капсулы  20 мг 30 шт инструкция по применению, дешевые аналоги, описание, заказать в  Москве с доставкой на до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b="23217"/>
          <a:stretch/>
        </p:blipFill>
        <p:spPr bwMode="auto">
          <a:xfrm rot="495639">
            <a:off x="2640234" y="957306"/>
            <a:ext cx="2492609" cy="13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166" y="1700808"/>
            <a:ext cx="8229600" cy="2235704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торпидное течение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лечение -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фтивазид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1,0-1,5 г/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сут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до достижения курсовой дозы 160 г и/или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изотретиноин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0,2-0,4 мг/кг в сутки в течение 4-6 мес.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8124"/>
            <a:ext cx="8229600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Гранулематозный тип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розацеа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Фтивази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6" y="2950111"/>
            <a:ext cx="4342454" cy="43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оаккутан 10 мг капсулы №30 - инструкция, цена, состав. Купить в Аптека  Доброго Дня | аналоги, отзывы на Add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t="29072" r="-1959" b="28806"/>
          <a:stretch/>
        </p:blipFill>
        <p:spPr bwMode="auto">
          <a:xfrm>
            <a:off x="4716016" y="4216586"/>
            <a:ext cx="4355976" cy="18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Клиническая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классификация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ринофимы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09728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железистой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форме ткань увеличивается главным образом из-за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гиперплазии сальных желез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которая сопровождается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себореей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Фиброзный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вариант характеризуется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гиперплазией соединительной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ткани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Ф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иброзно-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ангиэктатическая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форма дополнительно включает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вазодилатацию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90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фиматозного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подтипа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розацеа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7085341"/>
              </p:ext>
            </p:extLst>
          </p:nvPr>
        </p:nvGraphicFramePr>
        <p:xfrm>
          <a:off x="1691680" y="1511660"/>
          <a:ext cx="51125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8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90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фиматозного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подтипа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розацеа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8625"/>
              </p:ext>
            </p:extLst>
          </p:nvPr>
        </p:nvGraphicFramePr>
        <p:xfrm>
          <a:off x="107504" y="1268760"/>
          <a:ext cx="6192688" cy="32997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556922431"/>
                    </a:ext>
                  </a:extLst>
                </a:gridCol>
              </a:tblGrid>
              <a:tr h="3680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Методы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774419"/>
                  </a:ext>
                </a:extLst>
              </a:tr>
              <a:tr h="3680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Топические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ретиноиды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2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0326243"/>
                  </a:ext>
                </a:extLst>
              </a:tr>
              <a:tr h="368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Системный </a:t>
                      </a:r>
                      <a:r>
                        <a:rPr kumimoji="0" lang="ru-RU" sz="2400" kern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изотретиноин</a:t>
                      </a:r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2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7632427"/>
                  </a:ext>
                </a:extLst>
              </a:tr>
              <a:tr h="368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Системные антибактериальные препараты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3785038"/>
                  </a:ext>
                </a:extLst>
              </a:tr>
              <a:tr h="368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Хирургическое иссечение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72397"/>
                  </a:ext>
                </a:extLst>
              </a:tr>
              <a:tr h="368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Электрохирургия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дермабразия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5260270"/>
                  </a:ext>
                </a:extLst>
              </a:tr>
              <a:tr h="556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СО</a:t>
                      </a:r>
                      <a:r>
                        <a:rPr lang="ru-RU" sz="2400" baseline="-25000" dirty="0" smtClean="0">
                          <a:latin typeface="Calibri" pitchFamily="34" charset="0"/>
                          <a:cs typeface="Calibri" pitchFamily="34" charset="0"/>
                        </a:rPr>
                        <a:t>2,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э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рбиевый лазер</a:t>
                      </a:r>
                      <a:endParaRPr lang="ru-RU" sz="24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2403666"/>
                  </a:ext>
                </a:extLst>
              </a:tr>
            </a:tbl>
          </a:graphicData>
        </a:graphic>
      </p:graphicFrame>
      <p:pic>
        <p:nvPicPr>
          <p:cNvPr id="1026" name="Picture 2" descr="https://live.staticflickr.com/7083/7129432131_707722f10f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61" y="3557747"/>
            <a:ext cx="4377003" cy="328275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77135"/>
              </p:ext>
            </p:extLst>
          </p:nvPr>
        </p:nvGraphicFramePr>
        <p:xfrm>
          <a:off x="0" y="7937"/>
          <a:ext cx="9144000" cy="68774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51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Методы 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62346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ТОПИЧЕСКИЕ РЕТИНОИДЫ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sng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sng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ПЕРОРАЛЬНЫЙ ИЗОТРЕТИНОИН 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уменьшают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фиматозные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изменения </a:t>
                      </a:r>
                      <a:r>
                        <a:rPr lang="ru-RU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розацеа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2400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2400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купирование ранних признаков </a:t>
                      </a:r>
                      <a:r>
                        <a:rPr kumimoji="0" lang="ru-RU" sz="2400" kern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фиматозных</a:t>
                      </a:r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, воздействуя на гиперплазию сальных желез, но больше показан для</a:t>
                      </a:r>
                      <a:r>
                        <a:rPr kumimoji="0" lang="ru-RU" sz="240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профилактики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0,2-0,4 мг/кг в сутки, длительность курса 6 мес. 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AutoShape 2" descr="Ретин-А Третинион крем 0.05% (Retino-A Tretinion Cream U.S.P.) 20 гр купить  в Москве за 493.00 руб./ш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Ретин-А Третинион крем 0.05% (Retino-A Tretinion Cream U.S.P.) 20 гр купить  в Москве за 493.00 руб./ш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Ретин-А Третинион крем 0.05% (Retino-A Tretinion Cream U.S.P.) 20 гр купить  в Москве за 493.00 руб./ш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Ретин-А Третинион крем 0.05% (Retino-A Tretinion Cream U.S.P.) 20 гр купить  в Москве за 493.00 руб./ш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Ретин-А Третинион крем 0.05% (Retino-A Tretinion Cream U.S.P.) 20 гр купить  в Москве за 493.00 руб./шт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Ретин-А Micro Gel 0,1%, третиноин гель, Tretinoin Microsphere, Janssen, 15  гр купить в Москве за 690.00 руб./шт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Ретин-А Micro Gel 0,1%, третиноин гель, Tretinoin Microsphere, Janssen, 15  гр купить в Москве за 690.00 руб./шт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Ретиноевая мазь - купить, цена, доставка и отзывы, Ретиноевая мазь  инструкция по применению, дешевые аналоги, описание, заказать в Москве с  доставкой на дом - СБЕР ЕАПТЕ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15246" r="22608" b="2442"/>
          <a:stretch/>
        </p:blipFill>
        <p:spPr bwMode="auto">
          <a:xfrm rot="5400000">
            <a:off x="1163688" y="219026"/>
            <a:ext cx="93610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8" descr="Клензит гель 30г цена от 682 руб. купить в аптеках Апрель, инструкция по  применению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Клензит гель 30г цена от 682 руб. купить в аптеках Апрель, инструкция по  применению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Клензит гель 30г цена от 682 руб. купить в аптеках Апрель, инструкция по  применению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4" descr="Клензит гель 30г цена от 682 руб. купить в аптеках Апрель, инструкция по  применению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6" descr="Клензит гель 30г цена от 682 руб. купить в аптеках Апрель, инструкция по  применению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8" descr="Клензит гель 30г цена от 682 руб. купить в аптеках Апрель, инструкция по  применению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6" name="Picture 30" descr="Главная страни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549">
            <a:off x="2235276" y="1747304"/>
            <a:ext cx="2519286" cy="20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cdn.tabletki.ua/img/goods/b881bc69-0d1a-11eb-bac0-0050569aacb6/img_0.jpeg?v=AAAAAAjZw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61655" r="23387" b="22021"/>
          <a:stretch/>
        </p:blipFill>
        <p:spPr bwMode="auto">
          <a:xfrm>
            <a:off x="6156176" y="2669493"/>
            <a:ext cx="280031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ohloma mark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77" y="3621026"/>
            <a:ext cx="2679104" cy="26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tatic.insales-cdn.com/r/Xv9wgTcki9A/rs:fit:480:480:1/plain/images/products/1/4972/418091884/large_eleclin-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57444" r="21333" b="22768"/>
          <a:stretch/>
        </p:blipFill>
        <p:spPr bwMode="auto">
          <a:xfrm>
            <a:off x="4803384" y="1557186"/>
            <a:ext cx="3072850" cy="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трет, капсулы 10 мг 30 шт - купить, цена и отзывы, Сотрет, капсулы 10 мг  30 шт инструкция по применению, дешевые аналоги, описание, заказать в  Москве с доставкой на д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797152"/>
            <a:ext cx="22768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16055"/>
              </p:ext>
            </p:extLst>
          </p:nvPr>
        </p:nvGraphicFramePr>
        <p:xfrm>
          <a:off x="-7505" y="26098"/>
          <a:ext cx="9144000" cy="21328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51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Методы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7754"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СИСТЕМНАЯ АНТИБИОТИКОТЕРАПИЯ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: тетрациклин и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доксициклин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Calibri" pitchFamily="34" charset="0"/>
                          <a:cs typeface="Calibri" pitchFamily="34" charset="0"/>
                        </a:rPr>
                        <a:t>Доксициклин</a:t>
                      </a: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(препарат выбора) 100-200 мг/</a:t>
                      </a:r>
                      <a:r>
                        <a:rPr lang="ru-RU" sz="2200" dirty="0" err="1" smtClean="0">
                          <a:latin typeface="Calibri" pitchFamily="34" charset="0"/>
                          <a:cs typeface="Calibri" pitchFamily="34" charset="0"/>
                        </a:rPr>
                        <a:t>сут</a:t>
                      </a: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в течение 14-21 дней, поддерживающая доза - 100 мг/</a:t>
                      </a:r>
                      <a:r>
                        <a:rPr lang="ru-RU" sz="2200" dirty="0" err="1" smtClean="0">
                          <a:latin typeface="Calibri" pitchFamily="34" charset="0"/>
                          <a:cs typeface="Calibri" pitchFamily="34" charset="0"/>
                        </a:rPr>
                        <a:t>сут</a:t>
                      </a: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в течение 12 </a:t>
                      </a:r>
                      <a:r>
                        <a:rPr lang="ru-RU" sz="2200" dirty="0" err="1" smtClean="0">
                          <a:latin typeface="Calibri" pitchFamily="34" charset="0"/>
                          <a:cs typeface="Calibri" pitchFamily="34" charset="0"/>
                        </a:rPr>
                        <a:t>нед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94855" y="5064273"/>
            <a:ext cx="6480720" cy="1532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ожет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быть эффективен при легких формах </a:t>
            </a:r>
            <a:r>
              <a:rPr lang="ru-RU" sz="2800" dirty="0" err="1">
                <a:latin typeface="Calibri" pitchFamily="34" charset="0"/>
                <a:cs typeface="Calibri" pitchFamily="34" charset="0"/>
              </a:rPr>
              <a:t>фиматозной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  <a:cs typeface="Calibri" pitchFamily="34" charset="0"/>
              </a:rPr>
              <a:t>розацеа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, особенно если есть воспалительный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компонент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Антибиот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2" y="2420888"/>
            <a:ext cx="38326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ulmanologa.ru/wp-content/uploads/2017/10/chto-yavlyaetsya-deystvuyuschim-veschestv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7488"/>
            <a:ext cx="3227511" cy="32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354723"/>
              </p:ext>
            </p:extLst>
          </p:nvPr>
        </p:nvGraphicFramePr>
        <p:xfrm>
          <a:off x="0" y="476672"/>
          <a:ext cx="9144000" cy="43692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Фузидиновая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кислота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Наносить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на края век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 1 капле в конъюнктивальную полость пораженного глаза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kumimoji="0" lang="ru-RU" sz="22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8737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4209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Системные тетрациклины 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200" dirty="0" err="1" smtClean="0">
                          <a:latin typeface="Calibri" pitchFamily="34" charset="0"/>
                          <a:cs typeface="Calibri" pitchFamily="34" charset="0"/>
                        </a:rPr>
                        <a:t>доксициклин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40 мг 1 раз в сутки 6 </a:t>
                      </a:r>
                      <a:r>
                        <a:rPr kumimoji="0" lang="ru-RU" sz="2200" kern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мес</a:t>
                      </a: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(в России данной дозировки нет) 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возможно </a:t>
                      </a:r>
                      <a:r>
                        <a:rPr kumimoji="0" lang="ru-RU" sz="2200" kern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доксициклин</a:t>
                      </a: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в дозе 100 мг 2 раза в сутки в течении 6-12 </a:t>
                      </a:r>
                      <a:r>
                        <a:rPr kumimoji="0" lang="ru-RU" sz="2200" kern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нед</a:t>
                      </a: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тетрациклин в дозе от 500 до 1000 мг/</a:t>
                      </a:r>
                      <a:r>
                        <a:rPr kumimoji="0" lang="ru-RU" sz="2200" kern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сут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офтальморозацеа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8256621"/>
              </p:ext>
            </p:extLst>
          </p:nvPr>
        </p:nvGraphicFramePr>
        <p:xfrm>
          <a:off x="261864" y="4593893"/>
          <a:ext cx="823865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Фуцидин мазь 2% 15г в Калининграде -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828815"/>
            <a:ext cx="2415682" cy="24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Футарон 1% 5г гл.капли - Аверс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1465225" cy="14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ages.spasibovsem.ru/responses/original/img-151712665611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31493" r="5015" b="29829"/>
          <a:stretch/>
        </p:blipFill>
        <p:spPr bwMode="auto">
          <a:xfrm>
            <a:off x="5724128" y="1772816"/>
            <a:ext cx="2776386" cy="7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ulmanologa.ru/wp-content/uploads/2017/10/chto-yavlyaetsya-deystvuyuschim-veschestvo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1532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52646"/>
              </p:ext>
            </p:extLst>
          </p:nvPr>
        </p:nvGraphicFramePr>
        <p:xfrm>
          <a:off x="0" y="880326"/>
          <a:ext cx="9144000" cy="59776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76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7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75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6620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u="sng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Препараты </a:t>
                      </a:r>
                    </a:p>
                    <a:p>
                      <a:pPr algn="l"/>
                      <a:r>
                        <a:rPr kumimoji="0" lang="ru-RU" sz="2400" u="sng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«искусственной </a:t>
                      </a:r>
                    </a:p>
                    <a:p>
                      <a:pPr algn="l"/>
                      <a:r>
                        <a:rPr kumimoji="0" lang="ru-RU" sz="2400" u="sng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слезы»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Симптоматическое лечение для уменьшения жжение и ощущение инородного тела </a:t>
                      </a:r>
                    </a:p>
                    <a:p>
                      <a:endParaRPr kumimoji="0" lang="ru-RU" sz="2200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kumimoji="0" lang="ru-RU" sz="2200" kern="12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3527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Циклоспорин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</a:p>
                    <a:p>
                      <a:r>
                        <a:rPr lang="ru-RU" sz="2400" u="none" dirty="0" smtClean="0">
                          <a:latin typeface="Calibri" pitchFamily="34" charset="0"/>
                          <a:cs typeface="Calibri" pitchFamily="34" charset="0"/>
                        </a:rPr>
                        <a:t>глазные капли 0,05%</a:t>
                      </a:r>
                      <a:endParaRPr lang="ru-RU" sz="2400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ингибирует активацию Т-лимфоцитов</a:t>
                      </a:r>
                      <a:r>
                        <a:rPr kumimoji="0" lang="ru-RU" sz="220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и</a:t>
                      </a: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уменьшает количество активированных лимфоцитов в конъюнктиве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200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противопоказан при конъюнктивальной или глазной инфекции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611560" y="-151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офтальморозацеа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 descr="https://media.alobacsi.com/upload/phuongnguyen/2020/04/20/162103-Cyclosporine_la_thuoc_gi_cong_dung_va_lieu_dun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45" y="4343562"/>
            <a:ext cx="3021946" cy="20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скусственная Слеза — ФИРН 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23729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548680"/>
            <a:ext cx="441317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тероидная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розацеа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19686"/>
              </p:ext>
            </p:extLst>
          </p:nvPr>
        </p:nvGraphicFramePr>
        <p:xfrm>
          <a:off x="2267744" y="2420888"/>
          <a:ext cx="6444208" cy="4073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44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58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«Нулевая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терапия»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Ингибиторы </a:t>
                      </a:r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кальциневрина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1% крем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Азелаиновая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кислота 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20% крем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ru-RU" sz="2400" u="sng" baseline="0" dirty="0" err="1" smtClean="0">
                          <a:latin typeface="Calibri" pitchFamily="34" charset="0"/>
                          <a:cs typeface="Calibri" pitchFamily="34" charset="0"/>
                        </a:rPr>
                        <a:t>Пиритион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цинка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1261124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Системные антибиотики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9355419"/>
                  </a:ext>
                </a:extLst>
              </a:tr>
              <a:tr h="814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Изотретиноин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1296783"/>
                  </a:ext>
                </a:extLst>
              </a:tr>
            </a:tbl>
          </a:graphicData>
        </a:graphic>
      </p:graphicFrame>
      <p:pic>
        <p:nvPicPr>
          <p:cNvPr id="7170" name="Picture 2" descr="https://www.ochkov.net/wiki/storage/app/media/1./kak-lechit-rozacea-s-blefaritom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6424" cy="214673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326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тероидная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розацеа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90279"/>
              </p:ext>
            </p:extLst>
          </p:nvPr>
        </p:nvGraphicFramePr>
        <p:xfrm>
          <a:off x="0" y="548681"/>
          <a:ext cx="9144000" cy="6309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9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4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9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891"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«Нулевая</a:t>
                      </a:r>
                      <a:r>
                        <a:rPr lang="ru-RU" sz="2800" u="sng" baseline="0" dirty="0" smtClean="0">
                          <a:latin typeface="Calibri" pitchFamily="34" charset="0"/>
                          <a:cs typeface="Calibri" pitchFamily="34" charset="0"/>
                        </a:rPr>
                        <a:t> терапия»</a:t>
                      </a:r>
                      <a:endParaRPr lang="ru-RU" sz="28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отмена всех топических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средств, включая косметические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бережное очищение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улучшение в среднем через 2 недели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7135"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Ингибиторы </a:t>
                      </a:r>
                      <a:r>
                        <a:rPr lang="ru-RU" sz="2800" u="sng" dirty="0" err="1" smtClean="0">
                          <a:latin typeface="Calibri" pitchFamily="34" charset="0"/>
                          <a:cs typeface="Calibri" pitchFamily="34" charset="0"/>
                        </a:rPr>
                        <a:t>кальциневрина</a:t>
                      </a:r>
                      <a:r>
                        <a:rPr lang="ru-RU" sz="2800" u="sng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пимекролимус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2 раза в сутки 4 недели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такролимус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1 раз в сутки 4 недели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0404">
                <a:tc>
                  <a:txBody>
                    <a:bodyPr/>
                    <a:lstStyle/>
                    <a:p>
                      <a:r>
                        <a:rPr lang="ru-RU" sz="2800" u="sng" dirty="0" err="1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1% крем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 раза в сутки 8 недель</a:t>
                      </a:r>
                    </a:p>
                    <a:p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0973">
                <a:tc>
                  <a:txBody>
                    <a:bodyPr/>
                    <a:lstStyle/>
                    <a:p>
                      <a:r>
                        <a:rPr lang="ru-RU" sz="2800" u="sng" dirty="0" err="1" smtClean="0">
                          <a:latin typeface="Calibri" pitchFamily="34" charset="0"/>
                          <a:cs typeface="Calibri" pitchFamily="34" charset="0"/>
                        </a:rPr>
                        <a:t>Азелаиновая</a:t>
                      </a:r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 кислота 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20% крем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  <a:p>
                      <a:endParaRPr lang="ru-RU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 раза в сутки 4-6 недель</a:t>
                      </a:r>
                    </a:p>
                    <a:p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6" descr="https://apteka.lekafarm.ru/img/catalog/c28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acneclean.ru/images/asics-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8559"/>
            <a:ext cx="3097378" cy="14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er.ru/upload/iblock/839/83921308eddf4f968b4fd8a3b58efff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30852" r="1410" b="29585"/>
          <a:stretch/>
        </p:blipFill>
        <p:spPr bwMode="auto">
          <a:xfrm>
            <a:off x="6379366" y="3263382"/>
            <a:ext cx="2592288" cy="10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ages.spasibovsem.ru/responses/original/img-151712665611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31493" r="5015" b="29829"/>
          <a:stretch/>
        </p:blipFill>
        <p:spPr bwMode="auto">
          <a:xfrm>
            <a:off x="6228184" y="4799964"/>
            <a:ext cx="2776386" cy="7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подтипа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розацеа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тяжести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дерматоза 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переносимости</a:t>
            </a:r>
          </a:p>
          <a:p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предшествующей реакции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на терапию 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психологическая составляющая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Принципы лечения зависят от:</a:t>
            </a:r>
            <a:endParaRPr lang="ru-RU" u="sng" dirty="0"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https://consumersjournal.org/wp-content/uploads/2015/06/antigistaminnye.jpg"/>
          <p:cNvPicPr>
            <a:picLocks noChangeAspect="1" noChangeArrowheads="1"/>
          </p:cNvPicPr>
          <p:nvPr/>
        </p:nvPicPr>
        <p:blipFill>
          <a:blip r:embed="rId2" cstate="print"/>
          <a:srcRect l="5520" t="17572"/>
          <a:stretch>
            <a:fillRect/>
          </a:stretch>
        </p:blipFill>
        <p:spPr bwMode="auto">
          <a:xfrm>
            <a:off x="4860032" y="4365104"/>
            <a:ext cx="4283968" cy="2492896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35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91739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7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6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29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5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Пиритион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цинка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 раза в сутки 4-6 недель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625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Системные АБ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при тяжелом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периоральном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дерматите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при неэффективности наружной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терапии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Доксициклин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100мг 2 раза в сутки 4-8 недель</a:t>
                      </a:r>
                    </a:p>
                    <a:p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Тетрациклин 250-500мг 2 раза в сутки 4-8 недель</a:t>
                      </a:r>
                    </a:p>
                    <a:p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Эритромицин 250мг 2 раза в сутки 1-2 месяца</a:t>
                      </a:r>
                    </a:p>
                    <a:p>
                      <a:r>
                        <a:rPr lang="ru-RU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Кларитромицин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250мг 1 раз в сутки 1-2 месяца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0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Изотретиноин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off-label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Низкие дозы 0,1-0,2мкг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/кг 1 раз в сутки 6-20 недель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0499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Термальная вода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Гипосолевая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 виде орошений 5-6 раз в сутки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8" name="Picture 6" descr="Скин-кап — официальный сайт продукции Skinc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0"/>
          <a:stretch/>
        </p:blipFill>
        <p:spPr bwMode="auto">
          <a:xfrm>
            <a:off x="6170612" y="692696"/>
            <a:ext cx="2412776" cy="24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даление волос лазером: типы лазеров в зависимости от типа волос и кожи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2143" r="1830" b="4081"/>
          <a:stretch/>
        </p:blipFill>
        <p:spPr bwMode="auto">
          <a:xfrm>
            <a:off x="0" y="0"/>
            <a:ext cx="8604448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46225"/>
              </p:ext>
            </p:extLst>
          </p:nvPr>
        </p:nvGraphicFramePr>
        <p:xfrm>
          <a:off x="10344" y="937639"/>
          <a:ext cx="9144000" cy="5963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7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 физиотерапии 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68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IPL (BBL) – 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терапия.</a:t>
                      </a:r>
                    </a:p>
                    <a:p>
                      <a:r>
                        <a:rPr lang="ru-RU" sz="2000" u="sng" dirty="0" smtClean="0">
                          <a:latin typeface="Calibri" pitchFamily="34" charset="0"/>
                          <a:cs typeface="Calibri" pitchFamily="34" charset="0"/>
                        </a:rPr>
                        <a:t>Интенсивный импульсный свет 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(500-1200нм)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Нагревает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поверхностные и глубокие сосуды</a:t>
                      </a: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Общая термическая нагрузка на окружающие ткани превалирует над коагуляцией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конкретных воспалительных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элементов</a:t>
                      </a:r>
                      <a:endParaRPr lang="ru-RU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Рекомендованные фильтры – 510-590 </a:t>
                      </a:r>
                      <a:r>
                        <a:rPr lang="ru-RU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нм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6326">
                <a:tc>
                  <a:txBody>
                    <a:bodyPr/>
                    <a:lstStyle/>
                    <a:p>
                      <a:r>
                        <a:rPr lang="ru-RU" sz="2000" u="sng" dirty="0" err="1" smtClean="0">
                          <a:latin typeface="Calibri" pitchFamily="34" charset="0"/>
                          <a:cs typeface="Calibri" pitchFamily="34" charset="0"/>
                        </a:rPr>
                        <a:t>Неодимовый</a:t>
                      </a:r>
                      <a:r>
                        <a:rPr lang="ru-RU" sz="2000" u="sng" dirty="0" smtClean="0">
                          <a:latin typeface="Calibri" pitchFamily="34" charset="0"/>
                          <a:cs typeface="Calibri" pitchFamily="34" charset="0"/>
                        </a:rPr>
                        <a:t> лазер 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1064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нм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Имеет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существенную разницу в уровнях поглощения света по меланину и гемоглобину, что формирует высокую степень оптической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селективности</a:t>
                      </a:r>
                      <a:endParaRPr lang="ru-RU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Излучение глубоко проникает в кожу (до 4 мм) и слабо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рассеивается</a:t>
                      </a:r>
                      <a:endParaRPr lang="ru-RU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Используется режимы 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SP, QW,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MicroPulse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(импульс 650мкс)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МЕТОДЫ ФИЗИОТЕРАПИИ</a:t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Эритематозно-телеангиэктатический подтип</a:t>
            </a:r>
            <a:endParaRPr lang="ru-RU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PL терапия: технология и процедуры IPL - Premium Aesthe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2857500" cy="16383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YUZ-7 Pro. Диодный лазер с гибридным излучател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081"/>
            <a:ext cx="4104456" cy="268548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21036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7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56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физиотерапии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88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KTP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лазер на 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гранатовом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кристалле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532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540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нм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ограничен по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глубине проникновения в кожу. спектр максимального поглощения по оксигемоглобину и меланину, поэтому не обладает оптической и термической селективностью.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имеет высокую степень рассеяния энергии, таким образом, полная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фотокоагуляция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глубоких воспалительных элементов невозможна, а увеличение плотности энергии приводит к высокой термической нагрузке на ткани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48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ИЛК-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импульсный лазер на красителях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PDL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585-595 </a:t>
                      </a:r>
                      <a:r>
                        <a:rPr lang="ru-RU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нм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общий объем энергии находится четко в диапазоне поглощения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гемоглобина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работает избирательно, коррекция до 85% сосудистых изменений</a:t>
                      </a:r>
                    </a:p>
                    <a:p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NB!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используя короткие импульсы в диапазоне от 0,45 до 1,5 </a:t>
                      </a:r>
                      <a:r>
                        <a:rPr lang="ru-RU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мс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, возможен разрыв сосуда и, как следствие, получение побочного эффекта в виде пурпуры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50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МЕТОДЫ ФИЗИОТЕРАПИИ</a:t>
            </a:r>
            <a:b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Эритематозно-телеангиэктатический подтип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45409"/>
              </p:ext>
            </p:extLst>
          </p:nvPr>
        </p:nvGraphicFramePr>
        <p:xfrm>
          <a:off x="-8878" y="836712"/>
          <a:ext cx="9144000" cy="6027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6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Метод физиотерапии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642"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latin typeface="Calibri" pitchFamily="34" charset="0"/>
                          <a:cs typeface="Calibri" pitchFamily="34" charset="0"/>
                        </a:rPr>
                        <a:t>Фотодинамическая</a:t>
                      </a:r>
                      <a:r>
                        <a:rPr lang="ru-RU" sz="2000" u="sng" baseline="0" dirty="0" smtClean="0">
                          <a:latin typeface="Calibri" pitchFamily="34" charset="0"/>
                          <a:cs typeface="Calibri" pitchFamily="34" charset="0"/>
                        </a:rPr>
                        <a:t> терапия</a:t>
                      </a:r>
                      <a:endParaRPr lang="ru-RU" sz="2000" b="1" u="sng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Диодный лазер, длина волны 662нм с 0,25% гелем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фотодитазин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, плотность энергии за один сеанс 50 Дж/см2,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на курс 3-4 сеанса.</a:t>
                      </a:r>
                    </a:p>
                    <a:p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С 5-аминолевулиновой кислотой, на курс 3-4 сеанса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3771"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Крио- и </a:t>
                      </a:r>
                      <a:r>
                        <a:rPr lang="ru-RU" sz="2800" u="sng" dirty="0" err="1" smtClean="0">
                          <a:latin typeface="Calibri" pitchFamily="34" charset="0"/>
                          <a:cs typeface="Calibri" pitchFamily="34" charset="0"/>
                        </a:rPr>
                        <a:t>микротоковая</a:t>
                      </a:r>
                      <a:r>
                        <a:rPr lang="ru-RU" sz="2800" u="sng" dirty="0" smtClean="0">
                          <a:latin typeface="Calibri" pitchFamily="34" charset="0"/>
                          <a:cs typeface="Calibri" pitchFamily="34" charset="0"/>
                        </a:rPr>
                        <a:t> терапии</a:t>
                      </a:r>
                      <a:endParaRPr lang="ru-RU" sz="28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Вспомогательный метод при легкой степени тяжести.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При тяжелом течении не рекомендуется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9256">
                <a:tc>
                  <a:txBody>
                    <a:bodyPr/>
                    <a:lstStyle/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Фотодинамическая терапия - Клиника &quot;Антуриум&quot;, Барнау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/>
          <a:stretch/>
        </p:blipFill>
        <p:spPr bwMode="auto">
          <a:xfrm>
            <a:off x="1982398" y="1628800"/>
            <a:ext cx="2592927" cy="207446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стетическая медици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b="13104"/>
          <a:stretch/>
        </p:blipFill>
        <p:spPr bwMode="auto">
          <a:xfrm>
            <a:off x="133990" y="4523717"/>
            <a:ext cx="3672408" cy="22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32" y="4861275"/>
            <a:ext cx="3621088" cy="20350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МЕТОДЫ ФИЗИОТЕРАПИИ</a:t>
            </a:r>
            <a:b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Эритематозно-телеангиэктатический подтип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МЕТОДЫ ФИЗИОТЕРАПИИ</a:t>
            </a:r>
            <a:b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Фиматозный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подтип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34499"/>
              </p:ext>
            </p:extLst>
          </p:nvPr>
        </p:nvGraphicFramePr>
        <p:xfrm>
          <a:off x="0" y="934552"/>
          <a:ext cx="9144000" cy="59234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9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4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3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Метод физиотерапии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824"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Дермабразия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Высокий риск кровотечения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Не рекомендуется при фиброзно-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ангиэктатической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форме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Хороший эффект после хирургического иссечения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7747"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СО</a:t>
                      </a:r>
                      <a:r>
                        <a:rPr lang="ru-RU" sz="2400" u="sng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, эрбиевый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лазер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Аблятивная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методика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монолазеротерапии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(СО</a:t>
                      </a:r>
                      <a:r>
                        <a:rPr lang="ru-RU" sz="2000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или эрбий), возможна их комбинация, так как у эрбия нет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коагуляционного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эффекта и высокий риск кровотечения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При легкой степени возможны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фракционные 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методики</a:t>
                      </a:r>
                      <a:endParaRPr lang="ru-RU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9823"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Хирургическое иссечение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Высокий риск кровотечения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Не рекомендуется при фиброзно-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ангиэктатической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форме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8663"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Электрохирургия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Длительная реабилитация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Высокий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риск побочных эффектов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06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7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Поддерживающая терапия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20608"/>
              </p:ext>
            </p:extLst>
          </p:nvPr>
        </p:nvGraphicFramePr>
        <p:xfrm>
          <a:off x="0" y="692696"/>
          <a:ext cx="9144000" cy="61653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7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23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3168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Бримонидина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тартрат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u="none" dirty="0" smtClean="0">
                          <a:latin typeface="Calibri" pitchFamily="34" charset="0"/>
                          <a:cs typeface="Calibri" pitchFamily="34" charset="0"/>
                        </a:rPr>
                        <a:t>0,5% гель</a:t>
                      </a:r>
                      <a:endParaRPr lang="ru-RU" sz="2400" b="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Пациенты с ЭТПР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 раз в сутки утром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Длительное применение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является безопасным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552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Метронидазол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2400" u="none" baseline="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2400" u="none" baseline="0" dirty="0" smtClean="0">
                          <a:latin typeface="Calibri" pitchFamily="34" charset="0"/>
                          <a:cs typeface="Calibri" pitchFamily="34" charset="0"/>
                        </a:rPr>
                        <a:t>крем 1%, 0,75%)</a:t>
                      </a:r>
                      <a:endParaRPr lang="ru-RU" sz="2400" b="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Пациенты с ПППР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 раза в неделю 6 месяцев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5552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Азелаиновая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кислота</a:t>
                      </a:r>
                      <a:r>
                        <a:rPr lang="ru-RU" sz="2400" u="sng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2400" u="sng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2400" u="none" baseline="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2400" u="none" baseline="0" dirty="0" smtClean="0">
                          <a:latin typeface="Calibri" pitchFamily="34" charset="0"/>
                          <a:cs typeface="Calibri" pitchFamily="34" charset="0"/>
                        </a:rPr>
                        <a:t>гель 15%)</a:t>
                      </a:r>
                      <a:endParaRPr lang="ru-RU" sz="2400" b="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Пациенты с ЭТПР и ПППР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 раза в неделю 6 месяцев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3168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Ивермектин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u="none" dirty="0" smtClean="0">
                          <a:latin typeface="Calibri" pitchFamily="34" charset="0"/>
                          <a:cs typeface="Calibri" pitchFamily="34" charset="0"/>
                        </a:rPr>
                        <a:t>1% крем</a:t>
                      </a:r>
                      <a:endParaRPr lang="ru-RU" sz="2400" b="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Пациенты с ПППР</a:t>
                      </a:r>
                    </a:p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 раз в сутки на ночь ежедневно или 2 раза в неделю до 52 недель и дольше (при необходимости) 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5552">
                <a:tc>
                  <a:txBody>
                    <a:bodyPr/>
                    <a:lstStyle/>
                    <a:p>
                      <a:r>
                        <a:rPr lang="ru-RU" sz="2400" u="sng" dirty="0" err="1" smtClean="0">
                          <a:latin typeface="Calibri" pitchFamily="34" charset="0"/>
                          <a:cs typeface="Calibri" pitchFamily="34" charset="0"/>
                        </a:rPr>
                        <a:t>Изотретиноин</a:t>
                      </a:r>
                      <a:r>
                        <a:rPr lang="ru-RU" sz="2400" u="sng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Пациенты с частыми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рецидивами ПППР</a:t>
                      </a:r>
                    </a:p>
                    <a:p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10 (8) мг через день, длительно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0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7139136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Фотозащита</a:t>
            </a:r>
            <a:endParaRPr lang="ru-RU" dirty="0" smtClean="0"/>
          </a:p>
          <a:p>
            <a:r>
              <a:rPr lang="ru-RU" dirty="0" smtClean="0"/>
              <a:t>Защита от длительного воздействия высоких и низких температур</a:t>
            </a:r>
          </a:p>
          <a:p>
            <a:r>
              <a:rPr lang="ru-RU" dirty="0" smtClean="0"/>
              <a:t>Диетотерапия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2050" name="Picture 2" descr="https://e-apteka.com.ua/image/catalog/foto/serpen/13191.jpg"/>
          <p:cNvPicPr>
            <a:picLocks noChangeAspect="1" noChangeArrowheads="1"/>
          </p:cNvPicPr>
          <p:nvPr/>
        </p:nvPicPr>
        <p:blipFill>
          <a:blip r:embed="rId2" cstate="print"/>
          <a:srcRect l="29845" t="9083" r="28631" b="5274"/>
          <a:stretch>
            <a:fillRect/>
          </a:stretch>
        </p:blipFill>
        <p:spPr bwMode="auto">
          <a:xfrm>
            <a:off x="7524328" y="3517427"/>
            <a:ext cx="1619672" cy="3340573"/>
          </a:xfrm>
          <a:prstGeom prst="rect">
            <a:avLst/>
          </a:prstGeom>
          <a:noFill/>
        </p:spPr>
      </p:pic>
      <p:pic>
        <p:nvPicPr>
          <p:cNvPr id="2056" name="Picture 8" descr="https://cosmetori.ru/images/thumbnails/715/500/detailed/14/3282770072815.jpg"/>
          <p:cNvPicPr>
            <a:picLocks noChangeAspect="1" noChangeArrowheads="1"/>
          </p:cNvPicPr>
          <p:nvPr/>
        </p:nvPicPr>
        <p:blipFill>
          <a:blip r:embed="rId3" cstate="print"/>
          <a:srcRect l="28012" t="3024" r="33645" b="3233"/>
          <a:stretch>
            <a:fillRect/>
          </a:stretch>
        </p:blipFill>
        <p:spPr bwMode="auto">
          <a:xfrm>
            <a:off x="5940152" y="3905672"/>
            <a:ext cx="1726833" cy="2952328"/>
          </a:xfrm>
          <a:prstGeom prst="rect">
            <a:avLst/>
          </a:prstGeom>
          <a:noFill/>
        </p:spPr>
      </p:pic>
      <p:pic>
        <p:nvPicPr>
          <p:cNvPr id="2060" name="Picture 12" descr="http://belleazul.com/wp-content/uploads/2018/05/BA-Sun-Care-Sol-SPF-50-web-400x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8948" cy="2547664"/>
          </a:xfrm>
          <a:prstGeom prst="rect">
            <a:avLst/>
          </a:prstGeom>
          <a:noFill/>
        </p:spPr>
      </p:pic>
      <p:pic>
        <p:nvPicPr>
          <p:cNvPr id="2062" name="Picture 14" descr="https://avatars.mds.yandex.net/i?id=2a26cb057b8b0db8637e9c71c7d7ebf6-5480701-images-thumbs&amp;n=13"/>
          <p:cNvPicPr>
            <a:picLocks noChangeAspect="1" noChangeArrowheads="1"/>
          </p:cNvPicPr>
          <p:nvPr/>
        </p:nvPicPr>
        <p:blipFill>
          <a:blip r:embed="rId5" cstate="print"/>
          <a:srcRect l="25987" t="31510" r="24401" b="6421"/>
          <a:stretch>
            <a:fillRect/>
          </a:stretch>
        </p:blipFill>
        <p:spPr bwMode="auto">
          <a:xfrm>
            <a:off x="6372200" y="980728"/>
            <a:ext cx="1872208" cy="2342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398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3/1614852631_140-p-foni-dlya-prezentatsii-besplatno-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033" y="-171400"/>
            <a:ext cx="9289033" cy="7056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564904"/>
            <a:ext cx="9280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7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7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ingmed.info/media/upload/ris16lechprozapv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264"/>
            <a:ext cx="9144000" cy="6948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8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78291"/>
              </p:ext>
            </p:extLst>
          </p:nvPr>
        </p:nvGraphicFramePr>
        <p:xfrm>
          <a:off x="0" y="-53048"/>
          <a:ext cx="9144000" cy="691104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483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9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4198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ru-RU" sz="2400" dirty="0" smtClean="0"/>
                    </a:p>
                    <a:p>
                      <a:pPr algn="ctr">
                        <a:lnSpc>
                          <a:spcPts val="2500"/>
                        </a:lnSpc>
                      </a:pPr>
                      <a:endParaRPr lang="ru-RU" sz="2400" dirty="0" smtClean="0"/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dirty="0" smtClean="0"/>
                        <a:t>Метод терапии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i="1" dirty="0" smtClean="0"/>
                        <a:t>Подтип </a:t>
                      </a:r>
                      <a:r>
                        <a:rPr lang="en-US" sz="2400" i="1" dirty="0" smtClean="0"/>
                        <a:t>I</a:t>
                      </a:r>
                      <a:r>
                        <a:rPr lang="ru-RU" sz="2400" i="1" dirty="0" smtClean="0"/>
                        <a:t> </a:t>
                      </a:r>
                      <a:endParaRPr lang="en-US" sz="2400" i="1" dirty="0" smtClean="0"/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dirty="0" smtClean="0"/>
                        <a:t>Эритематозно-телеангиэктатический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ru-RU" sz="2400" i="1" dirty="0" smtClean="0"/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i="1" dirty="0" smtClean="0"/>
                        <a:t>Подтип </a:t>
                      </a:r>
                      <a:r>
                        <a:rPr lang="en-US" sz="2400" i="1" dirty="0" smtClean="0"/>
                        <a:t>II</a:t>
                      </a:r>
                      <a:r>
                        <a:rPr lang="ru-RU" sz="2400" i="1" dirty="0" smtClean="0"/>
                        <a:t> 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dirty="0" err="1" smtClean="0"/>
                        <a:t>Папуло-пустулезный</a:t>
                      </a:r>
                      <a:endParaRPr lang="en-US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ru-RU" sz="2400" i="1" dirty="0" smtClean="0"/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i="1" dirty="0" smtClean="0"/>
                        <a:t>Подтип </a:t>
                      </a:r>
                      <a:r>
                        <a:rPr lang="en-US" sz="2400" i="1" dirty="0" smtClean="0"/>
                        <a:t>III</a:t>
                      </a:r>
                      <a:r>
                        <a:rPr lang="ru-RU" sz="2400" i="1" dirty="0" smtClean="0"/>
                        <a:t> </a:t>
                      </a:r>
                      <a:r>
                        <a:rPr lang="ru-RU" sz="2400" dirty="0" err="1" smtClean="0"/>
                        <a:t>Фиматозный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823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b="1" dirty="0" err="1" smtClean="0"/>
                        <a:t>Фотозащита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8834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Специализированная </a:t>
                      </a:r>
                      <a:r>
                        <a:rPr lang="ru-RU" sz="2400" b="1" dirty="0" err="1" smtClean="0"/>
                        <a:t>уходовая</a:t>
                      </a:r>
                      <a:r>
                        <a:rPr lang="ru-RU" sz="2400" b="1" dirty="0" smtClean="0"/>
                        <a:t> косметика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727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b="1" dirty="0" err="1" smtClean="0"/>
                        <a:t>Бримонидина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тартрат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 </a:t>
                      </a:r>
                      <a:endParaRPr lang="en-US" sz="2400" b="1" dirty="0" smtClean="0"/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000" b="1" dirty="0" smtClean="0"/>
                        <a:t>(в комбинации с </a:t>
                      </a:r>
                      <a:r>
                        <a:rPr lang="ru-RU" sz="2000" b="1" dirty="0" err="1" smtClean="0"/>
                        <a:t>ивермектином</a:t>
                      </a:r>
                      <a:r>
                        <a:rPr lang="ru-RU" sz="2000" b="1" dirty="0" smtClean="0"/>
                        <a:t>)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1823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b="1" dirty="0" err="1" smtClean="0"/>
                        <a:t>Ивермектин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1823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b="1" dirty="0" err="1" smtClean="0"/>
                        <a:t>Метронидазол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7483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400" b="1" dirty="0" err="1" smtClean="0"/>
                        <a:t>Азелаиновая</a:t>
                      </a:r>
                      <a:r>
                        <a:rPr lang="ru-RU" sz="2400" b="1" dirty="0" smtClean="0"/>
                        <a:t> кислота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/>
                        <a:t>+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948188"/>
              </p:ext>
            </p:extLst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98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7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3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6605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Метод терапии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Подтип 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Эритематозно-телеангиэктатический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Подтип </a:t>
                      </a: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Папуло-пустулезный</a:t>
                      </a:r>
                      <a:endParaRPr lang="en-US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Подтип 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Фиматозный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628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Системные антибактериальные препараты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Низкие дозы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err="1" smtClean="0"/>
                        <a:t>изотретиноина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09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Лазеротерапия </a:t>
                      </a:r>
                      <a:r>
                        <a:rPr lang="ru-RU" b="0" dirty="0" smtClean="0"/>
                        <a:t>(в зависимости</a:t>
                      </a:r>
                      <a:r>
                        <a:rPr lang="ru-RU" b="0" baseline="0" dirty="0" smtClean="0"/>
                        <a:t> от фенотипа </a:t>
                      </a:r>
                      <a:r>
                        <a:rPr lang="ru-RU" b="0" baseline="0" dirty="0" err="1" smtClean="0"/>
                        <a:t>розацеа</a:t>
                      </a:r>
                      <a:r>
                        <a:rPr lang="ru-RU" b="0" baseline="0" dirty="0" smtClean="0"/>
                        <a:t> используются диодные, ИЛК, КТФ, </a:t>
                      </a:r>
                      <a:r>
                        <a:rPr lang="ru-RU" b="0" baseline="0" dirty="0" err="1" smtClean="0"/>
                        <a:t>длинноимпульсные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en-US" b="0" baseline="0" dirty="0" err="1" smtClean="0"/>
                        <a:t>Nd</a:t>
                      </a:r>
                      <a:r>
                        <a:rPr lang="ru-RU" b="0" baseline="0" dirty="0" smtClean="0"/>
                        <a:t>: </a:t>
                      </a:r>
                      <a:r>
                        <a:rPr lang="en-US" b="0" baseline="0" dirty="0" smtClean="0"/>
                        <a:t>YAG-</a:t>
                      </a:r>
                      <a:r>
                        <a:rPr lang="ru-RU" b="0" baseline="0" dirty="0" smtClean="0"/>
                        <a:t>лазеры, </a:t>
                      </a:r>
                      <a:r>
                        <a:rPr lang="en-US" b="0" baseline="0" dirty="0" smtClean="0"/>
                        <a:t>CO2</a:t>
                      </a:r>
                      <a:r>
                        <a:rPr lang="ru-RU" b="0" baseline="0" dirty="0" smtClean="0"/>
                        <a:t>, эрбий)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628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Некогерентное интенсивное световое излучение </a:t>
                      </a:r>
                      <a:r>
                        <a:rPr lang="ru-RU" b="0" dirty="0" smtClean="0"/>
                        <a:t>(</a:t>
                      </a:r>
                      <a:r>
                        <a:rPr lang="en-US" b="0" dirty="0" smtClean="0"/>
                        <a:t>IPL</a:t>
                      </a:r>
                      <a:r>
                        <a:rPr lang="ru-RU" b="0" dirty="0" smtClean="0"/>
                        <a:t>-технологии)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628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Хирургическое лечение, </a:t>
                      </a:r>
                      <a:r>
                        <a:rPr lang="ru-RU" b="1" dirty="0" err="1" smtClean="0"/>
                        <a:t>дермабразия</a:t>
                      </a:r>
                      <a:r>
                        <a:rPr lang="ru-RU" b="1" dirty="0" smtClean="0"/>
                        <a:t>, электрокоагуляция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Криотерапия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85740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SPF</a:t>
            </a:r>
            <a:r>
              <a:rPr lang="ru-RU" b="1" u="sng" dirty="0" smtClean="0">
                <a:latin typeface="Calibri" pitchFamily="34" charset="0"/>
                <a:cs typeface="Calibri" pitchFamily="34" charset="0"/>
              </a:rPr>
              <a:t> защита от 50 и выше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u="sng" dirty="0" smtClean="0">
                <a:latin typeface="Calibri" pitchFamily="34" charset="0"/>
                <a:cs typeface="Calibri" pitchFamily="34" charset="0"/>
              </a:rPr>
              <a:t>Маскирующие средства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- должны быть легкой консистенции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28"/>
            <a:ext cx="8229600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Ежедневный уход</a:t>
            </a:r>
            <a:endParaRPr lang="ru-RU" u="sng" dirty="0"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7968722"/>
              </p:ext>
            </p:extLst>
          </p:nvPr>
        </p:nvGraphicFramePr>
        <p:xfrm>
          <a:off x="827584" y="1556792"/>
          <a:ext cx="73448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0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71259"/>
              </p:ext>
            </p:extLst>
          </p:nvPr>
        </p:nvGraphicFramePr>
        <p:xfrm>
          <a:off x="4707138" y="1412776"/>
          <a:ext cx="4248472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2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 терапии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263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Выявление триггерных</a:t>
                      </a:r>
                      <a:r>
                        <a:rPr lang="ru-RU" sz="2400" baseline="0" dirty="0" smtClean="0"/>
                        <a:t> факторов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263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Специализированная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д</a:t>
                      </a:r>
                      <a:r>
                        <a:rPr lang="ru-RU" sz="2400" dirty="0" err="1" smtClean="0"/>
                        <a:t>ерматокосметика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263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Гель </a:t>
                      </a:r>
                      <a:r>
                        <a:rPr lang="ru-RU" sz="2400" dirty="0" err="1" smtClean="0"/>
                        <a:t>Бримодинина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тартрата</a:t>
                      </a:r>
                      <a:r>
                        <a:rPr lang="ru-RU" sz="2400" dirty="0" smtClean="0"/>
                        <a:t> 0,5 %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3672555"/>
                  </a:ext>
                </a:extLst>
              </a:tr>
              <a:tr h="395263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err="1" smtClean="0"/>
                        <a:t>Азелаиновая</a:t>
                      </a:r>
                      <a:r>
                        <a:rPr lang="ru-RU" sz="2400" dirty="0" smtClean="0"/>
                        <a:t> кислота (гель, крем)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2289341"/>
                  </a:ext>
                </a:extLst>
              </a:tr>
              <a:tr h="687982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Ингибиторы </a:t>
                      </a:r>
                      <a:r>
                        <a:rPr lang="ru-RU" sz="2400" dirty="0" err="1" smtClean="0"/>
                        <a:t>кальциневрина</a:t>
                      </a:r>
                      <a:r>
                        <a:rPr lang="ru-RU" sz="2400" dirty="0" smtClean="0"/>
                        <a:t>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(крем, мазь)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00320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ЭРИТЕМАТОЗНО-ТЕЛЕАНГИЭКТАТИЧЕСКОГО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ПОДТИПА РОЗАЦЕА </a:t>
            </a:r>
          </a:p>
        </p:txBody>
      </p:sp>
      <p:pic>
        <p:nvPicPr>
          <p:cNvPr id="2050" name="Picture 2" descr="https://static.tildacdn.com/tild3865-3335-4439-a335-636338363931/feb273b0d9beae745e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" y="1988840"/>
            <a:ext cx="4215915" cy="2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903533"/>
              </p:ext>
            </p:extLst>
          </p:nvPr>
        </p:nvGraphicFramePr>
        <p:xfrm>
          <a:off x="0" y="1052736"/>
          <a:ext cx="9144000" cy="3384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2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3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Метод терапии 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Комментарии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7387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Выявление триггерных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факторов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подробный анамнез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для исключение или уменьшение влияния триггеров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06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Дерматокосметика</a:t>
                      </a:r>
                      <a:endParaRPr lang="ru-RU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постоянно - очищение и увлажнение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SPF </a:t>
                      </a: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защита 50+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aseline="0" dirty="0" smtClean="0">
                          <a:latin typeface="Calibri" pitchFamily="34" charset="0"/>
                          <a:cs typeface="Calibri" pitchFamily="34" charset="0"/>
                        </a:rPr>
                        <a:t>косметика с камуфлирующим эффектом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ТЕРАПИЯ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ЭРИТЕМАТОЗНО-ТЕЛЕАНГИЭКТАТИЧЕСКОГО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ПОДТИПА РОЗАЦЕА </a:t>
            </a:r>
          </a:p>
        </p:txBody>
      </p:sp>
      <p:pic>
        <p:nvPicPr>
          <p:cNvPr id="1030" name="Picture 6" descr="Bioderma [каталог косметики Биодерма] - купить на официальном сайте  дистрибьютора DoctorElmira по выгодной це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3241"/>
            <a:ext cx="2841205" cy="28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riage Roseliane Creme SPF30 Крем от покраснений солнцезащитный СПФ 30 для  чувствительной кожи с куперозом и розацеа Розельян Урьяж ANTI-ROUGEURS  купить в интернет-магази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17" y="4149084"/>
            <a:ext cx="1080119" cy="26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VR мицеллярная вода для чувствительной, склонной к куперозу кожи SENSIFINE  AR, 400 мл | azeta.l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968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енка для умывания Cetaphil Успокаивающая - «Настоящая находка для  чувствительной кожи с куперозом и розацеа! » | отзы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912" y="3141664"/>
            <a:ext cx="3743720" cy="37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41842</TotalTime>
  <Words>2009</Words>
  <Application>Microsoft Office PowerPoint</Application>
  <PresentationFormat>Экран (4:3)</PresentationFormat>
  <Paragraphs>419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Открытая</vt:lpstr>
      <vt:lpstr>РОЗАЦЕА:  терапия</vt:lpstr>
      <vt:lpstr> Концептуальные положения: </vt:lpstr>
      <vt:lpstr>Принципы лечения зависят от:</vt:lpstr>
      <vt:lpstr>Презентация PowerPoint</vt:lpstr>
      <vt:lpstr>Презентация PowerPoint</vt:lpstr>
      <vt:lpstr>Презентация PowerPoint</vt:lpstr>
      <vt:lpstr>Ежедневный уход</vt:lpstr>
      <vt:lpstr>ТЕРАПИЯ ЭРИТЕМАТОЗНО-ТЕЛЕАНГИЭКТАТИЧЕСКОГО ПОДТИПА РОЗАЦЕА </vt:lpstr>
      <vt:lpstr>ТЕРАПИЯ ЭРИТЕМАТОЗНО-ТЕЛЕАНГИЭКТАТИЧЕСКОГО ПОДТИПА РОЗАЦЕА </vt:lpstr>
      <vt:lpstr>ТЕРАПИЯ ЭРИТЕМАТОЗНО-ТЕЛЕАНГИЭКТАТИЧЕСКОГО ПОДТИПА РОЗАЦЕА (ЭТПР)</vt:lpstr>
      <vt:lpstr>Презентация PowerPoint</vt:lpstr>
      <vt:lpstr>Презентация PowerPoint</vt:lpstr>
      <vt:lpstr>Презентация PowerPoint</vt:lpstr>
      <vt:lpstr>ТЕРАПИЯ ПАПУЛО-ПУСТУЛЕЗНОГО ПОДТИПА РОЗАЦЕА  </vt:lpstr>
      <vt:lpstr>ТЕРАПИЯ ПАПУЛО-ПУСТУЛЕЗНОГО ПОДТИПА РОЗАЦЕА (ПППР)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Гранулематозный тип розацеа</vt:lpstr>
      <vt:lpstr>Терапия фиматозного подтипа розацеа</vt:lpstr>
      <vt:lpstr>Терапия фиматозного подтипа розацеа</vt:lpstr>
      <vt:lpstr>Презентация PowerPoint</vt:lpstr>
      <vt:lpstr>Презентация PowerPoint</vt:lpstr>
      <vt:lpstr>Терапия офтальморозацеа</vt:lpstr>
      <vt:lpstr>Терапия офтальморозацеа</vt:lpstr>
      <vt:lpstr>Стероидная розацеа </vt:lpstr>
      <vt:lpstr>Стероидная розацеа </vt:lpstr>
      <vt:lpstr>Презентация PowerPoint</vt:lpstr>
      <vt:lpstr>Презентация PowerPoint</vt:lpstr>
      <vt:lpstr>МЕТОДЫ ФИЗИОТЕРАПИИ Эритематозно-телеангиэктатический подтип</vt:lpstr>
      <vt:lpstr>МЕТОДЫ ФИЗИОТЕРАПИИ Эритематозно-телеангиэктатический подтип</vt:lpstr>
      <vt:lpstr>МЕТОДЫ ФИЗИОТЕРАПИИ Эритематозно-телеангиэктатический подтип</vt:lpstr>
      <vt:lpstr>МЕТОДЫ ФИЗИОТЕРАПИИ Фиматозный подтип</vt:lpstr>
      <vt:lpstr>Поддерживающая терапия</vt:lpstr>
      <vt:lpstr>Профилактика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127</cp:revision>
  <dcterms:created xsi:type="dcterms:W3CDTF">2022-07-27T20:07:37Z</dcterms:created>
  <dcterms:modified xsi:type="dcterms:W3CDTF">2022-09-13T15:12:38Z</dcterms:modified>
</cp:coreProperties>
</file>